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handoutMasterIdLst>
    <p:handoutMasterId r:id="rId30"/>
  </p:handoutMasterIdLst>
  <p:sldIdLst>
    <p:sldId id="256" r:id="rId2"/>
    <p:sldId id="263" r:id="rId3"/>
    <p:sldId id="264" r:id="rId4"/>
    <p:sldId id="257" r:id="rId5"/>
    <p:sldId id="291" r:id="rId6"/>
    <p:sldId id="258" r:id="rId7"/>
    <p:sldId id="259" r:id="rId8"/>
    <p:sldId id="260" r:id="rId9"/>
    <p:sldId id="265" r:id="rId10"/>
    <p:sldId id="266" r:id="rId11"/>
    <p:sldId id="292" r:id="rId12"/>
    <p:sldId id="268" r:id="rId13"/>
    <p:sldId id="286" r:id="rId14"/>
    <p:sldId id="290" r:id="rId15"/>
    <p:sldId id="293" r:id="rId16"/>
    <p:sldId id="298" r:id="rId17"/>
    <p:sldId id="288" r:id="rId18"/>
    <p:sldId id="294" r:id="rId19"/>
    <p:sldId id="295" r:id="rId20"/>
    <p:sldId id="296" r:id="rId21"/>
    <p:sldId id="269" r:id="rId22"/>
    <p:sldId id="270" r:id="rId23"/>
    <p:sldId id="271" r:id="rId24"/>
    <p:sldId id="272" r:id="rId25"/>
    <p:sldId id="273" r:id="rId26"/>
    <p:sldId id="274" r:id="rId27"/>
    <p:sldId id="297" r:id="rId28"/>
    <p:sldId id="283" r:id="rId29"/>
  </p:sldIdLst>
  <p:sldSz cx="9144000" cy="6858000" type="screen4x3"/>
  <p:notesSz cx="6807200" cy="9939338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ลักษณะสีปานกลาง 4 - เน้น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8FB837D-C827-4EFA-A057-4D05807E0F7C}" styleName="ลักษณะชุดรูปแบบ 1 - เน้น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BC89EF96-8CEA-46FF-86C4-4CE0E7609802}" styleName="ลักษณะสีอ่อน 3 - เน้น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71" autoAdjust="0"/>
    <p:restoredTop sz="94660"/>
  </p:normalViewPr>
  <p:slideViewPr>
    <p:cSldViewPr>
      <p:cViewPr varScale="1">
        <p:scale>
          <a:sx n="43" d="100"/>
          <a:sy n="43" d="100"/>
        </p:scale>
        <p:origin x="208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B5DD09-5684-436B-B346-9619ACAA12AB}" type="datetimeFigureOut">
              <a:rPr lang="th-TH" smtClean="0"/>
              <a:t>15/05/67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3BF2EA-3623-469D-92A7-7D48E5A1301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959911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ชื่อเรื่อง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9" name="ชื่อเรื่องรอง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28" name="ตัวยึดวันที่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7C4F5B5-4C94-4B06-B4EF-D8F8A5791AD7}" type="datetimeFigureOut">
              <a:rPr lang="th-TH" smtClean="0"/>
              <a:pPr/>
              <a:t>15/05/67</a:t>
            </a:fld>
            <a:endParaRPr lang="th-TH"/>
          </a:p>
        </p:txBody>
      </p:sp>
      <p:sp>
        <p:nvSpPr>
          <p:cNvPr id="17" name="ตัวยึดท้ายกระดาษ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th-TH"/>
          </a:p>
        </p:txBody>
      </p:sp>
      <p:sp>
        <p:nvSpPr>
          <p:cNvPr id="10" name="สี่เหลี่ยมผืนผ้า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สี่เหลี่ยมผืนผ้า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สี่เหลี่ยมผืนผ้า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สี่เหลี่ยมผืนผ้า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ตัวเชื่อมต่อตรง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ตัวเชื่อมต่อตรง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ตัวเชื่อมต่อตรง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ตัวเชื่อมต่อตรง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ตัวเชื่อมต่อตรง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ตัวเชื่อมต่อตรง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สี่เหลี่ยมผืนผ้า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วงรี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วงรี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วงรี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วงรี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วงรี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ตัวยึดหมายเลขภาพนิ่ง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D03101D0-253B-409C-8D09-B50B0CFEEFC9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F5B5-4C94-4B06-B4EF-D8F8A5791AD7}" type="datetimeFigureOut">
              <a:rPr lang="th-TH" smtClean="0"/>
              <a:pPr/>
              <a:t>15/05/67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101D0-253B-409C-8D09-B50B0CFEEFC9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 spd="med">
    <p:pull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F5B5-4C94-4B06-B4EF-D8F8A5791AD7}" type="datetimeFigureOut">
              <a:rPr lang="th-TH" smtClean="0"/>
              <a:pPr/>
              <a:t>15/05/67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101D0-253B-409C-8D09-B50B0CFEEFC9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 spd="med">
    <p:pull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8" name="ตัวยึดเนื้อหา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7C4F5B5-4C94-4B06-B4EF-D8F8A5791AD7}" type="datetimeFigureOut">
              <a:rPr lang="th-TH" smtClean="0"/>
              <a:pPr/>
              <a:t>15/05/67</a:t>
            </a:fld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03101D0-253B-409C-8D09-B50B0CFEEFC9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10" name="ตัวยึดท้ายกระดาษ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th-TH"/>
          </a:p>
        </p:txBody>
      </p:sp>
    </p:spTree>
  </p:cSld>
  <p:clrMapOvr>
    <a:masterClrMapping/>
  </p:clrMapOvr>
  <p:transition spd="med">
    <p:pull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7C4F5B5-4C94-4B06-B4EF-D8F8A5791AD7}" type="datetimeFigureOut">
              <a:rPr lang="th-TH" smtClean="0"/>
              <a:pPr/>
              <a:t>15/05/67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th-TH"/>
          </a:p>
        </p:txBody>
      </p:sp>
      <p:sp>
        <p:nvSpPr>
          <p:cNvPr id="9" name="สี่เหลี่ยมผืนผ้า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สี่เหลี่ยมผืนผ้า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สี่เหลี่ยมผืนผ้า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สี่เหลี่ยมผืนผ้า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ตัวเชื่อมต่อตรง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ตัวเชื่อมต่อตรง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ตัวเชื่อมต่อตรง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ตัวเชื่อมต่อตรง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ตัวเชื่อมต่อตรง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สี่เหลี่ยมผืนผ้า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วงรี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วงรี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วงรี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วงรี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วงรี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ตัวเชื่อมต่อตรง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D03101D0-253B-409C-8D09-B50B0CFEEFC9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F5B5-4C94-4B06-B4EF-D8F8A5791AD7}" type="datetimeFigureOut">
              <a:rPr lang="th-TH" smtClean="0"/>
              <a:pPr/>
              <a:t>15/05/67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101D0-253B-409C-8D09-B50B0CFEEFC9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9" name="ตัวยึดเนื้อหา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11" name="ตัวยึดเนื้อหา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</p:spTree>
  </p:cSld>
  <p:clrMapOvr>
    <a:masterClrMapping/>
  </p:clrMapOvr>
  <p:transition spd="med">
    <p:pull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F5B5-4C94-4B06-B4EF-D8F8A5791AD7}" type="datetimeFigureOut">
              <a:rPr lang="th-TH" smtClean="0"/>
              <a:pPr/>
              <a:t>15/05/67</a:t>
            </a:fld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101D0-253B-409C-8D09-B50B0CFEEFC9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11" name="ตัวยึดเนื้อหา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13" name="ตัวยึดเนื้อหา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12" name="ตัวยึดข้อความ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14" name="ตัวยึดข้อความ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</p:spTree>
  </p:cSld>
  <p:clrMapOvr>
    <a:masterClrMapping/>
  </p:clrMapOvr>
  <p:transition spd="med">
    <p:pull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6" name="ตัวยึดวันที่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7C4F5B5-4C94-4B06-B4EF-D8F8A5791AD7}" type="datetimeFigureOut">
              <a:rPr lang="th-TH" smtClean="0"/>
              <a:pPr/>
              <a:t>15/05/67</a:t>
            </a:fld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03101D0-253B-409C-8D09-B50B0CFEEFC9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th-TH"/>
          </a:p>
        </p:txBody>
      </p:sp>
    </p:spTree>
  </p:cSld>
  <p:clrMapOvr>
    <a:masterClrMapping/>
  </p:clrMapOvr>
  <p:transition spd="med">
    <p:pull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F5B5-4C94-4B06-B4EF-D8F8A5791AD7}" type="datetimeFigureOut">
              <a:rPr lang="th-TH" smtClean="0"/>
              <a:pPr/>
              <a:t>15/05/67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101D0-253B-409C-8D09-B50B0CFEEFC9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 spd="med">
    <p:pull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เนื้อหาพร้อมคำอธิบายภาพ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ตัวเชื่อมต่อตรง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8" name="ตัวเชื่อมต่อตรง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ตัวเชื่อมต่อตรง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ตัวเชื่อมต่อตรง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สี่เหลี่ยมผืนผ้า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ตัวเชื่อมต่อตรง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วงรี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ตัวยึดเนื้อหา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/>
              <a:t>ระดับที่สอง</a:t>
            </a:r>
          </a:p>
          <a:p>
            <a:pPr lvl="2" eaLnBrk="1" latinLnBrk="0" hangingPunct="1"/>
            <a:r>
              <a:rPr lang="th-TH"/>
              <a:t>ระดับที่สาม</a:t>
            </a:r>
          </a:p>
          <a:p>
            <a:pPr lvl="3" eaLnBrk="1" latinLnBrk="0" hangingPunct="1"/>
            <a:r>
              <a:rPr lang="th-TH"/>
              <a:t>ระดับที่สี่</a:t>
            </a:r>
          </a:p>
          <a:p>
            <a:pPr lvl="4" eaLnBrk="1" latinLnBrk="0" hangingPunct="1"/>
            <a:r>
              <a:rPr lang="th-TH"/>
              <a:t>ระดับที่ห้า</a:t>
            </a:r>
            <a:endParaRPr kumimoji="0" lang="en-US"/>
          </a:p>
        </p:txBody>
      </p:sp>
      <p:sp>
        <p:nvSpPr>
          <p:cNvPr id="21" name="ตัวยึดวันที่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7C4F5B5-4C94-4B06-B4EF-D8F8A5791AD7}" type="datetimeFigureOut">
              <a:rPr lang="th-TH" smtClean="0"/>
              <a:pPr/>
              <a:t>15/05/67</a:t>
            </a:fld>
            <a:endParaRPr lang="th-TH"/>
          </a:p>
        </p:txBody>
      </p:sp>
      <p:sp>
        <p:nvSpPr>
          <p:cNvPr id="22" name="ตัวยึดหมายเลขภาพนิ่ง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03101D0-253B-409C-8D09-B50B0CFEEFC9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23" name="ตัวยึดท้ายกระดาษ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th-TH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ตัวเชื่อมต่อตรง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วงรี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th-TH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</p:txBody>
      </p:sp>
      <p:sp>
        <p:nvSpPr>
          <p:cNvPr id="10" name="ตัวเชื่อมต่อตรง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สี่เหลี่ยมผืนผ้า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ตัวเชื่อมต่อตรง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ตัวเชื่อมต่อตรง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ตัวเชื่อมต่อตรง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ตัวยึดวันที่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7C4F5B5-4C94-4B06-B4EF-D8F8A5791AD7}" type="datetimeFigureOut">
              <a:rPr lang="th-TH" smtClean="0"/>
              <a:pPr/>
              <a:t>15/05/67</a:t>
            </a:fld>
            <a:endParaRPr lang="th-TH"/>
          </a:p>
        </p:txBody>
      </p:sp>
      <p:sp>
        <p:nvSpPr>
          <p:cNvPr id="18" name="ตัวยึดหมายเลขภาพนิ่ง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03101D0-253B-409C-8D09-B50B0CFEEFC9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21" name="ตัวยึดท้ายกระดาษ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th-TH"/>
          </a:p>
        </p:txBody>
      </p:sp>
    </p:spTree>
  </p:cSld>
  <p:clrMapOvr>
    <a:masterClrMapping/>
  </p:clrMapOvr>
  <p:transition spd="med">
    <p:pull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ตัวเชื่อมต่อตรง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ตัวยึดชื่อเรื่อง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th-TH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3" name="ตัวยึดข้อความ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/>
              <a:t>ระดับที่สอง</a:t>
            </a:r>
          </a:p>
          <a:p>
            <a:pPr lvl="2" eaLnBrk="1" latinLnBrk="0" hangingPunct="1"/>
            <a:r>
              <a:rPr kumimoji="0" lang="th-TH"/>
              <a:t>ระดับที่สาม</a:t>
            </a:r>
          </a:p>
          <a:p>
            <a:pPr lvl="3" eaLnBrk="1" latinLnBrk="0" hangingPunct="1"/>
            <a:r>
              <a:rPr kumimoji="0" lang="th-TH"/>
              <a:t>ระดับที่สี่</a:t>
            </a:r>
          </a:p>
          <a:p>
            <a:pPr lvl="4" eaLnBrk="1" latinLnBrk="0" hangingPunct="1"/>
            <a:r>
              <a:rPr kumimoji="0" lang="th-TH"/>
              <a:t>ระดับที่ห้า</a:t>
            </a:r>
            <a:endParaRPr kumimoji="0" lang="en-US"/>
          </a:p>
        </p:txBody>
      </p:sp>
      <p:sp>
        <p:nvSpPr>
          <p:cNvPr id="14" name="ตัวยึดวันที่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7C4F5B5-4C94-4B06-B4EF-D8F8A5791AD7}" type="datetimeFigureOut">
              <a:rPr lang="th-TH" smtClean="0"/>
              <a:pPr/>
              <a:t>15/05/67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th-TH"/>
          </a:p>
        </p:txBody>
      </p:sp>
      <p:sp>
        <p:nvSpPr>
          <p:cNvPr id="7" name="ตัวเชื่อมต่อตรง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ตัวเชื่อมต่อตรง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สี่เหลี่ยมผืนผ้า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ตัวเชื่อมต่อตรง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วงรี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ตัวยึดหมายเลขภาพนิ่ง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D03101D0-253B-409C-8D09-B50B0CFEEFC9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 spd="med">
    <p:pull dir="d"/>
  </p:transition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jpeg"/><Relationship Id="rId7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jpeg"/><Relationship Id="rId7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/>
        </p:nvSpPr>
        <p:spPr>
          <a:xfrm>
            <a:off x="1785918" y="988813"/>
            <a:ext cx="678661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4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บทที่ 9</a:t>
            </a:r>
          </a:p>
          <a:p>
            <a:pPr algn="ctr"/>
            <a:endParaRPr lang="th-TH" sz="4400" b="1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algn="ctr"/>
            <a:r>
              <a:rPr lang="th-TH" sz="44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การลงทุนในหลักทรัพย์ระหว่างประเทศ</a:t>
            </a:r>
          </a:p>
          <a:p>
            <a:pPr algn="ctr"/>
            <a:r>
              <a:rPr lang="en-US" sz="44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 (International Portfolio Investment)</a:t>
            </a:r>
          </a:p>
        </p:txBody>
      </p:sp>
      <p:pic>
        <p:nvPicPr>
          <p:cNvPr id="11" name="รูปภาพ 10" descr="21-08-2556_16-52-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71802" y="3929066"/>
            <a:ext cx="4214842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4644008" y="6095594"/>
            <a:ext cx="4392488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ผศ.ดร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.</a:t>
            </a:r>
            <a:r>
              <a:rPr lang="th-TH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ปุณ</a:t>
            </a:r>
            <a:r>
              <a:rPr lang="th-TH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ชญา</a:t>
            </a:r>
            <a:r>
              <a:rPr lang="th-TH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 หิรัญฤทธิกร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INB3210</a:t>
            </a:r>
            <a:r>
              <a:rPr lang="th-TH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 การจัดการการเงินระหว่างประเทศ</a:t>
            </a:r>
          </a:p>
        </p:txBody>
      </p:sp>
    </p:spTree>
  </p:cSld>
  <p:clrMapOvr>
    <a:masterClrMapping/>
  </p:clrMapOvr>
  <p:transition spd="med">
    <p:pull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2285984" y="285728"/>
            <a:ext cx="5121915" cy="523220"/>
          </a:xfrm>
          <a:prstGeom prst="rect">
            <a:avLst/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th-TH" b="1" dirty="0">
                <a:latin typeface="Angsana New" pitchFamily="18" charset="-34"/>
                <a:cs typeface="Angsana New" pitchFamily="18" charset="-34"/>
              </a:rPr>
              <a:t>3</a:t>
            </a:r>
            <a:r>
              <a:rPr lang="en-US" b="1" dirty="0">
                <a:latin typeface="Angsana New" pitchFamily="18" charset="-34"/>
                <a:cs typeface="Angsana New" pitchFamily="18" charset="-34"/>
              </a:rPr>
              <a:t>).</a:t>
            </a:r>
            <a:r>
              <a:rPr lang="th-TH" b="1" dirty="0">
                <a:latin typeface="Angsana New" pitchFamily="18" charset="-34"/>
                <a:cs typeface="Angsana New" pitchFamily="18" charset="-34"/>
              </a:rPr>
              <a:t> ตลาดหลักทรัพย์ที่จัดตั้งโดยกลุ่มธนาคารพาณิชย์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2143108" y="1142984"/>
            <a:ext cx="64294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buNone/>
            </a:pPr>
            <a:r>
              <a:rPr lang="th-TH" sz="2400" dirty="0">
                <a:latin typeface="Angsana New" pitchFamily="18" charset="-34"/>
                <a:cs typeface="Angsana New" pitchFamily="18" charset="-34"/>
              </a:rPr>
              <a:t> 	เกิดขึ้นจากการรวมตัวกันของธนาคารพาณิชย์ต่างๆ  เพื่อก่อตั้งตลาดหลักทรัพย์ของประเทศขึ้น  โดยธนาคารพาณิชย์จะเป็นผู้ค้าหลักทรัพย์รายใหญ่  หรืออาจเป็นผู้ผูกขาดการค้าหลักทรัพย์ทั้งหมดและยังมีอิทธิพลต่อระบบเศรษฐกิจอย่างมาก และระบบนี้ยังปรากฏอยู่ในตลาดหลักทรัพย์บางประเทศแถบภูมิภาคยุโรป</a:t>
            </a: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2143108" y="3929066"/>
            <a:ext cx="62865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>
                <a:latin typeface="Angsana New" pitchFamily="18" charset="-34"/>
                <a:cs typeface="Angsana New" pitchFamily="18" charset="-34"/>
              </a:rPr>
              <a:t>	ตลาดหลักทรัพย์ในประเทศเยอรมัน  สวิตเซอร์แลนด์  ออสเตรีย  เนเธอร์แลนด์  และกลุ่มประเทศในแถบสแกนดิเนเวีย  โดยเฉพาะอย่างยิ่งในประเทศเยอรมัน  ได้มีการออกกฎหมายเพื่อให้อำนาจผูกขาดแกธนาคารพาณิชย์ในการเป็นนายหน้าค้าหลักทรัพย์  ดังนั้น  ในการซื้อขายหลักทรัพย์บางกรณี  จะมีการทำธุรกรรมกันโดยตรงระหว่างธนาคารโดยไม่ผ่านตลาดหลักทรัพย์</a:t>
            </a:r>
            <a:endParaRPr lang="th-TH" sz="2400" dirty="0"/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2357422" y="3214686"/>
            <a:ext cx="1314784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wrap="none">
            <a:spAutoFit/>
          </a:bodyPr>
          <a:lstStyle/>
          <a:p>
            <a:r>
              <a:rPr lang="th-TH" sz="2400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400" b="1" dirty="0">
                <a:latin typeface="Angsana New" pitchFamily="18" charset="-34"/>
                <a:cs typeface="Angsana New" pitchFamily="18" charset="-34"/>
              </a:rPr>
              <a:t>ตัวอย่างเช่น</a:t>
            </a:r>
            <a:r>
              <a:rPr lang="th-TH" sz="2400" dirty="0">
                <a:latin typeface="Angsana New" pitchFamily="18" charset="-34"/>
                <a:cs typeface="Angsana New" pitchFamily="18" charset="-34"/>
              </a:rPr>
              <a:t>  </a:t>
            </a:r>
          </a:p>
        </p:txBody>
      </p:sp>
      <p:pic>
        <p:nvPicPr>
          <p:cNvPr id="14" name="รูปภาพ 13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43050"/>
            <a:ext cx="1785918" cy="1785950"/>
          </a:xfrm>
          <a:prstGeom prst="rect">
            <a:avLst/>
          </a:prstGeom>
        </p:spPr>
      </p:pic>
      <p:pic>
        <p:nvPicPr>
          <p:cNvPr id="15" name="รูปภาพ 14" descr="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143512"/>
            <a:ext cx="1785918" cy="1714488"/>
          </a:xfrm>
          <a:prstGeom prst="rect">
            <a:avLst/>
          </a:prstGeom>
        </p:spPr>
      </p:pic>
      <p:pic>
        <p:nvPicPr>
          <p:cNvPr id="16" name="รูปภาพ 15" descr="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785918" cy="1643050"/>
          </a:xfrm>
          <a:prstGeom prst="rect">
            <a:avLst/>
          </a:prstGeom>
        </p:spPr>
      </p:pic>
      <p:pic>
        <p:nvPicPr>
          <p:cNvPr id="17" name="รูปภาพ 16" descr="20140616002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429000"/>
            <a:ext cx="1785918" cy="1714512"/>
          </a:xfrm>
          <a:prstGeom prst="rect">
            <a:avLst/>
          </a:prstGeom>
        </p:spPr>
      </p:pic>
    </p:spTree>
  </p:cSld>
  <p:clrMapOvr>
    <a:masterClrMapping/>
  </p:clrMapOvr>
  <p:transition spd="med">
    <p:pull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2214546" y="214290"/>
            <a:ext cx="6429420" cy="56630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th-TH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ปัจจัยในการตัดสินใจลงทุนในหลักทรัพย์ระหว่างประเทศ</a:t>
            </a:r>
          </a:p>
        </p:txBody>
      </p:sp>
      <p:pic>
        <p:nvPicPr>
          <p:cNvPr id="10" name="รูปภาพ 9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43050"/>
            <a:ext cx="1785918" cy="1785950"/>
          </a:xfrm>
          <a:prstGeom prst="rect">
            <a:avLst/>
          </a:prstGeom>
        </p:spPr>
      </p:pic>
      <p:pic>
        <p:nvPicPr>
          <p:cNvPr id="11" name="รูปภาพ 10" descr="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143512"/>
            <a:ext cx="1785918" cy="1714488"/>
          </a:xfrm>
          <a:prstGeom prst="rect">
            <a:avLst/>
          </a:prstGeom>
        </p:spPr>
      </p:pic>
      <p:pic>
        <p:nvPicPr>
          <p:cNvPr id="12" name="รูปภาพ 11" descr="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785918" cy="1643050"/>
          </a:xfrm>
          <a:prstGeom prst="rect">
            <a:avLst/>
          </a:prstGeom>
        </p:spPr>
      </p:pic>
      <p:pic>
        <p:nvPicPr>
          <p:cNvPr id="13" name="รูปภาพ 12" descr="20140616002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429000"/>
            <a:ext cx="1785918" cy="17145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E1266C-E7D3-40E1-91E9-82B9C5F59D25}"/>
              </a:ext>
            </a:extLst>
          </p:cNvPr>
          <p:cNvSpPr txBox="1"/>
          <p:nvPr/>
        </p:nvSpPr>
        <p:spPr>
          <a:xfrm>
            <a:off x="2342040" y="962525"/>
            <a:ext cx="6174432" cy="49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th-TH" sz="24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ตารางเปรียบเทียบผลตอบแทนของตราสารหนี้และตราสารทุน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A1278E-A142-4ED3-8F30-8972A90FB5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461123"/>
            <a:ext cx="6916311" cy="526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559478"/>
      </p:ext>
    </p:extLst>
  </p:cSld>
  <p:clrMapOvr>
    <a:masterClrMapping/>
  </p:clrMapOvr>
  <p:transition spd="med">
    <p:pull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2214546" y="214290"/>
            <a:ext cx="6429420" cy="7017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th-TH" sz="36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ตราสารทุน (</a:t>
            </a:r>
            <a:r>
              <a:rPr lang="en-US" sz="36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Equity Instrument)</a:t>
            </a:r>
          </a:p>
        </p:txBody>
      </p:sp>
      <p:pic>
        <p:nvPicPr>
          <p:cNvPr id="10" name="รูปภาพ 9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43050"/>
            <a:ext cx="1785918" cy="1785950"/>
          </a:xfrm>
          <a:prstGeom prst="rect">
            <a:avLst/>
          </a:prstGeom>
        </p:spPr>
      </p:pic>
      <p:pic>
        <p:nvPicPr>
          <p:cNvPr id="11" name="รูปภาพ 10" descr="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143512"/>
            <a:ext cx="1785918" cy="1714488"/>
          </a:xfrm>
          <a:prstGeom prst="rect">
            <a:avLst/>
          </a:prstGeom>
        </p:spPr>
      </p:pic>
      <p:pic>
        <p:nvPicPr>
          <p:cNvPr id="12" name="รูปภาพ 11" descr="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785918" cy="1643050"/>
          </a:xfrm>
          <a:prstGeom prst="rect">
            <a:avLst/>
          </a:prstGeom>
        </p:spPr>
      </p:pic>
      <p:pic>
        <p:nvPicPr>
          <p:cNvPr id="13" name="รูปภาพ 12" descr="20140616002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429000"/>
            <a:ext cx="1785918" cy="1714512"/>
          </a:xfrm>
          <a:prstGeom prst="rect">
            <a:avLst/>
          </a:prstGeom>
        </p:spPr>
      </p:pic>
      <p:sp>
        <p:nvSpPr>
          <p:cNvPr id="16" name="สี่เหลี่ยมผืนผ้า 15"/>
          <p:cNvSpPr/>
          <p:nvPr/>
        </p:nvSpPr>
        <p:spPr>
          <a:xfrm>
            <a:off x="2411760" y="2060848"/>
            <a:ext cx="604867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1. </a:t>
            </a:r>
            <a:r>
              <a:rPr lang="th-TH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หุ้นสามัญ (</a:t>
            </a:r>
            <a:r>
              <a:rPr lang="en-US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Common stocks) 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คือ ตราสารทุนที่แสดงสิทธิความเป็นเจ้าของกิจการ ผู้ถือหุ้นมีสิทธิในการออกเสียงเพื่อมีส่วนในการบริหารกิจการตามสัดส่วนหุ้นที่ถืออยู่ และได้รับผลตอบแทนในรูปของเงินปันผล </a:t>
            </a:r>
            <a:endParaRPr lang="en-US" dirty="0">
              <a:latin typeface="Angsana New" pitchFamily="18" charset="-34"/>
              <a:cs typeface="Angsana New" pitchFamily="18" charset="-34"/>
            </a:endParaRPr>
          </a:p>
          <a:p>
            <a:pPr>
              <a:buFont typeface="Wingdings" pitchFamily="2" charset="2"/>
              <a:buChar char="§"/>
            </a:pPr>
            <a:r>
              <a:rPr lang="en-US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2.</a:t>
            </a:r>
            <a:r>
              <a:rPr lang="th-TH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 หุ้นบุริมสิทธิ (</a:t>
            </a:r>
            <a:r>
              <a:rPr lang="en-US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Preferred stocks) 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คือ ตราสารทุนคล้ายกับหุ้นสามัญ แต่ผู้ถือหุ้นบุริมสิทธิไม่มีสิทธิในการออกเสียงเพื่อบริหารกิจการ </a:t>
            </a:r>
            <a:endParaRPr lang="en-US" dirty="0"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ransition spd="med">
    <p:pull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สี่เหลี่ยมผืนผ้า 13"/>
          <p:cNvSpPr/>
          <p:nvPr/>
        </p:nvSpPr>
        <p:spPr>
          <a:xfrm>
            <a:off x="2339752" y="577974"/>
            <a:ext cx="5670142" cy="707886"/>
          </a:xfrm>
          <a:prstGeom prst="rect">
            <a:avLst/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th-TH" sz="4000" b="1" dirty="0">
                <a:latin typeface="Angsana New" pitchFamily="18" charset="-34"/>
                <a:cs typeface="Angsana New" pitchFamily="18" charset="-34"/>
              </a:rPr>
              <a:t>ผลตอบแทนจากการลงทุนในตราสารทุน</a:t>
            </a:r>
            <a:endParaRPr lang="th-TH" sz="40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1583366" y="1744172"/>
            <a:ext cx="71694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thaiDist" fontAlgn="base">
              <a:spcBef>
                <a:spcPct val="0"/>
              </a:spcBef>
              <a:spcAft>
                <a:spcPct val="0"/>
              </a:spcAft>
            </a:pPr>
            <a:r>
              <a:rPr lang="th-TH" sz="3200" b="1" dirty="0">
                <a:solidFill>
                  <a:srgbClr val="FF0000"/>
                </a:solidFill>
                <a:latin typeface="Browallia New" panose="020B0604020202020204" pitchFamily="34" charset="-34"/>
                <a:ea typeface="Calibri" pitchFamily="34" charset="0"/>
                <a:cs typeface="Browallia New" panose="020B0604020202020204" pitchFamily="34" charset="-34"/>
              </a:rPr>
              <a:t>ผลตอบแทนจากตราสารทุน = </a:t>
            </a:r>
            <a:endParaRPr lang="en-US" sz="3200" b="1" dirty="0">
              <a:solidFill>
                <a:srgbClr val="FF0000"/>
              </a:solidFill>
              <a:latin typeface="Browallia New" panose="020B0604020202020204" pitchFamily="34" charset="-34"/>
              <a:ea typeface="Calibri" pitchFamily="34" charset="0"/>
              <a:cs typeface="Browallia New" panose="020B0604020202020204" pitchFamily="34" charset="-34"/>
            </a:endParaRPr>
          </a:p>
          <a:p>
            <a:pPr lvl="0" indent="457200" algn="thaiDist" fontAlgn="base">
              <a:spcBef>
                <a:spcPct val="0"/>
              </a:spcBef>
              <a:spcAft>
                <a:spcPct val="0"/>
              </a:spcAft>
            </a:pPr>
            <a:r>
              <a:rPr lang="th-TH" sz="3200" b="1" dirty="0">
                <a:solidFill>
                  <a:srgbClr val="FF0000"/>
                </a:solidFill>
                <a:latin typeface="Browallia New" panose="020B0604020202020204" pitchFamily="34" charset="-34"/>
                <a:ea typeface="Calibri" pitchFamily="34" charset="0"/>
                <a:cs typeface="Browallia New" panose="020B0604020202020204" pitchFamily="34" charset="-34"/>
              </a:rPr>
              <a:t>เงินปันผล + กำไร/ ขาดทุนจากการซื้อขายหลักทรัพย์</a:t>
            </a:r>
            <a:endParaRPr lang="th-TH" sz="4800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17" name="รูปภาพ 16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43050"/>
            <a:ext cx="1785918" cy="1785950"/>
          </a:xfrm>
          <a:prstGeom prst="rect">
            <a:avLst/>
          </a:prstGeom>
        </p:spPr>
      </p:pic>
      <p:pic>
        <p:nvPicPr>
          <p:cNvPr id="18" name="รูปภาพ 17" descr="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143512"/>
            <a:ext cx="1785918" cy="1714488"/>
          </a:xfrm>
          <a:prstGeom prst="rect">
            <a:avLst/>
          </a:prstGeom>
        </p:spPr>
      </p:pic>
      <p:pic>
        <p:nvPicPr>
          <p:cNvPr id="19" name="รูปภาพ 18" descr="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785918" cy="1643050"/>
          </a:xfrm>
          <a:prstGeom prst="rect">
            <a:avLst/>
          </a:prstGeom>
        </p:spPr>
      </p:pic>
      <p:pic>
        <p:nvPicPr>
          <p:cNvPr id="20" name="รูปภาพ 19" descr="20140616002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429000"/>
            <a:ext cx="1785918" cy="17145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CED8B6-CB2F-49FD-A6C8-A6D70946C022}"/>
              </a:ext>
            </a:extLst>
          </p:cNvPr>
          <p:cNvSpPr txBox="1"/>
          <p:nvPr/>
        </p:nvSpPr>
        <p:spPr>
          <a:xfrm>
            <a:off x="2051720" y="3279703"/>
            <a:ext cx="66784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2400" b="0" i="0" dirty="0">
                <a:solidFill>
                  <a:srgbClr val="666666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ตลาดสำคัญที่ซื้อขายหลักทรัพย์ประเภทนี้    ได้แก่  ตลาดหุ้นนิวยอร์ก ( </a:t>
            </a:r>
            <a:r>
              <a:rPr lang="en-US" sz="2400" b="0" i="0" dirty="0">
                <a:solidFill>
                  <a:srgbClr val="666666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New York Stock Exchange: NYSE) </a:t>
            </a:r>
            <a:r>
              <a:rPr lang="th-TH" sz="2400" b="0" i="0" dirty="0">
                <a:solidFill>
                  <a:srgbClr val="666666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ตลาดหุ้น</a:t>
            </a:r>
            <a:r>
              <a:rPr lang="th-TH" sz="2400" b="0" i="0" dirty="0" err="1">
                <a:solidFill>
                  <a:srgbClr val="666666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แน</a:t>
            </a:r>
            <a:r>
              <a:rPr lang="th-TH" sz="2400" b="0" i="0" dirty="0">
                <a:solidFill>
                  <a:srgbClr val="666666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สแด็ก (</a:t>
            </a:r>
            <a:r>
              <a:rPr lang="en-US" sz="2400" b="0" i="0" dirty="0">
                <a:solidFill>
                  <a:srgbClr val="666666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NASDAQ Stock Market) </a:t>
            </a:r>
            <a:r>
              <a:rPr lang="th-TH" sz="2400" b="0" i="0" dirty="0">
                <a:solidFill>
                  <a:srgbClr val="666666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ตลาดหุ้นโตเกียว (</a:t>
            </a:r>
            <a:r>
              <a:rPr lang="en-US" sz="2400" b="0" i="0" dirty="0">
                <a:solidFill>
                  <a:srgbClr val="666666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Tokyo Stock Exchange) </a:t>
            </a:r>
            <a:r>
              <a:rPr lang="th-TH" sz="2400" b="0" i="0" dirty="0">
                <a:solidFill>
                  <a:srgbClr val="666666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ตลาดหุ้นลอนดอน (</a:t>
            </a:r>
            <a:r>
              <a:rPr lang="en-US" sz="2400" b="0" i="0" dirty="0">
                <a:solidFill>
                  <a:srgbClr val="666666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London Stock Exchange)</a:t>
            </a:r>
            <a:endParaRPr lang="en-US" sz="24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E57CC8-B2E6-435A-A2FF-40BE64199D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5272" y="4653136"/>
            <a:ext cx="3203848" cy="2097729"/>
          </a:xfrm>
          <a:prstGeom prst="rect">
            <a:avLst/>
          </a:prstGeom>
        </p:spPr>
      </p:pic>
    </p:spTree>
  </p:cSld>
  <p:clrMapOvr>
    <a:masterClrMapping/>
  </p:clrMapOvr>
  <p:transition spd="med">
    <p:pull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2214546" y="214290"/>
            <a:ext cx="6429420" cy="7017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th-TH" sz="36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ตราสารหนี้ (</a:t>
            </a:r>
            <a:r>
              <a:rPr lang="en-US" sz="36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Debt instrument)</a:t>
            </a:r>
          </a:p>
        </p:txBody>
      </p:sp>
      <p:pic>
        <p:nvPicPr>
          <p:cNvPr id="10" name="รูปภาพ 9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43050"/>
            <a:ext cx="1785918" cy="1785950"/>
          </a:xfrm>
          <a:prstGeom prst="rect">
            <a:avLst/>
          </a:prstGeom>
        </p:spPr>
      </p:pic>
      <p:pic>
        <p:nvPicPr>
          <p:cNvPr id="11" name="รูปภาพ 10" descr="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143512"/>
            <a:ext cx="1785918" cy="1714488"/>
          </a:xfrm>
          <a:prstGeom prst="rect">
            <a:avLst/>
          </a:prstGeom>
        </p:spPr>
      </p:pic>
      <p:pic>
        <p:nvPicPr>
          <p:cNvPr id="12" name="รูปภาพ 11" descr="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785918" cy="1643050"/>
          </a:xfrm>
          <a:prstGeom prst="rect">
            <a:avLst/>
          </a:prstGeom>
        </p:spPr>
      </p:pic>
      <p:pic>
        <p:nvPicPr>
          <p:cNvPr id="13" name="รูปภาพ 12" descr="20140616002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429000"/>
            <a:ext cx="1785918" cy="1714512"/>
          </a:xfrm>
          <a:prstGeom prst="rect">
            <a:avLst/>
          </a:prstGeom>
        </p:spPr>
      </p:pic>
      <p:sp>
        <p:nvSpPr>
          <p:cNvPr id="16" name="สี่เหลี่ยมผืนผ้า 15"/>
          <p:cNvSpPr/>
          <p:nvPr/>
        </p:nvSpPr>
        <p:spPr>
          <a:xfrm>
            <a:off x="2214546" y="1484784"/>
            <a:ext cx="624588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1. </a:t>
            </a:r>
            <a:r>
              <a:rPr lang="th-TH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ตราสารหนี้ที่ออกโดยภาครัฐ</a:t>
            </a:r>
          </a:p>
          <a:p>
            <a:pPr lvl="1">
              <a:buFont typeface="Wingdings" pitchFamily="2" charset="2"/>
              <a:buChar char="§"/>
            </a:pPr>
            <a:r>
              <a:rPr lang="th-TH" dirty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  <a:cs typeface="Angsana New" pitchFamily="18" charset="-34"/>
              </a:rPr>
              <a:t>ตั๋วเงินคลัง (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  <a:cs typeface="Angsana New" pitchFamily="18" charset="-34"/>
              </a:rPr>
              <a:t>Treasury bill) </a:t>
            </a:r>
            <a:endParaRPr lang="th-TH" dirty="0">
              <a:solidFill>
                <a:schemeClr val="tx1">
                  <a:lumMod val="95000"/>
                  <a:lumOff val="5000"/>
                </a:schemeClr>
              </a:solidFill>
              <a:latin typeface="Angsana New" pitchFamily="18" charset="-34"/>
              <a:cs typeface="Angsana New" pitchFamily="18" charset="-34"/>
            </a:endParaRPr>
          </a:p>
          <a:p>
            <a:pPr lvl="1">
              <a:buFont typeface="Wingdings" pitchFamily="2" charset="2"/>
              <a:buChar char="§"/>
            </a:pPr>
            <a:r>
              <a:rPr lang="th-TH" dirty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  <a:cs typeface="Angsana New" pitchFamily="18" charset="-34"/>
              </a:rPr>
              <a:t>พันธบัตรรัฐบาล (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  <a:cs typeface="Angsana New" pitchFamily="18" charset="-34"/>
              </a:rPr>
              <a:t>Government bonds) </a:t>
            </a:r>
            <a:endParaRPr lang="th-TH" dirty="0">
              <a:solidFill>
                <a:schemeClr val="tx1">
                  <a:lumMod val="95000"/>
                  <a:lumOff val="5000"/>
                </a:schemeClr>
              </a:solidFill>
              <a:latin typeface="Angsana New" pitchFamily="18" charset="-34"/>
              <a:cs typeface="Angsana New" pitchFamily="18" charset="-34"/>
            </a:endParaRPr>
          </a:p>
          <a:p>
            <a:pPr lvl="1">
              <a:buFont typeface="Wingdings" pitchFamily="2" charset="2"/>
              <a:buChar char="§"/>
            </a:pPr>
            <a:r>
              <a:rPr lang="th-TH" dirty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  <a:cs typeface="Angsana New" pitchFamily="18" charset="-34"/>
              </a:rPr>
              <a:t>พันธบัตรรัฐวิสาหกิจ (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  <a:cs typeface="Angsana New" pitchFamily="18" charset="-34"/>
              </a:rPr>
              <a:t>Agency bonds) </a:t>
            </a:r>
            <a:endParaRPr lang="th-TH" dirty="0">
              <a:solidFill>
                <a:schemeClr val="tx1">
                  <a:lumMod val="95000"/>
                  <a:lumOff val="5000"/>
                </a:schemeClr>
              </a:solidFill>
              <a:latin typeface="Angsana New" pitchFamily="18" charset="-34"/>
              <a:cs typeface="Angsana New" pitchFamily="18" charset="-34"/>
            </a:endParaRPr>
          </a:p>
          <a:p>
            <a:pPr>
              <a:buFont typeface="Wingdings" pitchFamily="2" charset="2"/>
              <a:buChar char="§"/>
            </a:pPr>
            <a:r>
              <a:rPr lang="en-US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2.</a:t>
            </a:r>
            <a:r>
              <a:rPr lang="th-TH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 ตราสารหนี้ที่ออกโดยภาคเอกชน</a:t>
            </a:r>
          </a:p>
          <a:p>
            <a:pPr lvl="1">
              <a:buFont typeface="Wingdings" pitchFamily="2" charset="2"/>
              <a:buChar char="§"/>
            </a:pPr>
            <a:r>
              <a:rPr lang="th-TH" dirty="0">
                <a:latin typeface="Angsana New" pitchFamily="18" charset="-34"/>
                <a:cs typeface="Angsana New" pitchFamily="18" charset="-34"/>
              </a:rPr>
              <a:t>หุ้นกู้มีหลักประกันและหุ้นกู้ที่ไม่มีหลักประกัน (</a:t>
            </a:r>
            <a:r>
              <a:rPr lang="en-US" dirty="0">
                <a:latin typeface="Angsana New" pitchFamily="18" charset="-34"/>
                <a:cs typeface="Angsana New" pitchFamily="18" charset="-34"/>
              </a:rPr>
              <a:t>Secured bonds and Unsecured bonds)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  <a:p>
            <a:pPr lvl="1">
              <a:buFont typeface="Wingdings" pitchFamily="2" charset="2"/>
              <a:buChar char="§"/>
            </a:pPr>
            <a:r>
              <a:rPr lang="th-TH" dirty="0">
                <a:latin typeface="Angsana New" pitchFamily="18" charset="-34"/>
                <a:cs typeface="Angsana New" pitchFamily="18" charset="-34"/>
              </a:rPr>
              <a:t>หุ้นกู้ไม่ด้อยสิทธิและหุ้นกู้ด้อยสิทธิ (</a:t>
            </a:r>
            <a:r>
              <a:rPr lang="en-US" dirty="0">
                <a:latin typeface="Angsana New" pitchFamily="18" charset="-34"/>
                <a:cs typeface="Angsana New" pitchFamily="18" charset="-34"/>
              </a:rPr>
              <a:t>Senior bond and Subordinated bond)</a:t>
            </a:r>
          </a:p>
        </p:txBody>
      </p:sp>
    </p:spTree>
    <p:extLst>
      <p:ext uri="{BB962C8B-B14F-4D97-AF65-F5344CB8AC3E}">
        <p14:creationId xmlns:p14="http://schemas.microsoft.com/office/powerpoint/2010/main" val="3304955320"/>
      </p:ext>
    </p:extLst>
  </p:cSld>
  <p:clrMapOvr>
    <a:masterClrMapping/>
  </p:clrMapOvr>
  <p:transition spd="med">
    <p:pull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43050"/>
            <a:ext cx="1785918" cy="1785950"/>
          </a:xfrm>
          <a:prstGeom prst="rect">
            <a:avLst/>
          </a:prstGeom>
        </p:spPr>
      </p:pic>
      <p:pic>
        <p:nvPicPr>
          <p:cNvPr id="14" name="รูปภาพ 13" descr="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143512"/>
            <a:ext cx="1785918" cy="1714488"/>
          </a:xfrm>
          <a:prstGeom prst="rect">
            <a:avLst/>
          </a:prstGeom>
        </p:spPr>
      </p:pic>
      <p:pic>
        <p:nvPicPr>
          <p:cNvPr id="15" name="รูปภาพ 14" descr="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785918" cy="1643050"/>
          </a:xfrm>
          <a:prstGeom prst="rect">
            <a:avLst/>
          </a:prstGeom>
        </p:spPr>
      </p:pic>
      <p:pic>
        <p:nvPicPr>
          <p:cNvPr id="16" name="รูปภาพ 15" descr="20140616002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429000"/>
            <a:ext cx="1785918" cy="17145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F07BE0-69D5-40DF-8165-AFF85EF3D9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7000"/>
          <a:stretch/>
        </p:blipFill>
        <p:spPr>
          <a:xfrm>
            <a:off x="1763926" y="3096070"/>
            <a:ext cx="7056546" cy="2211710"/>
          </a:xfrm>
          <a:prstGeom prst="rect">
            <a:avLst/>
          </a:prstGeom>
        </p:spPr>
      </p:pic>
      <p:sp>
        <p:nvSpPr>
          <p:cNvPr id="17" name="สี่เหลี่ยมผืนผ้า 7">
            <a:extLst>
              <a:ext uri="{FF2B5EF4-FFF2-40B4-BE49-F238E27FC236}">
                <a16:creationId xmlns:a16="http://schemas.microsoft.com/office/drawing/2014/main" id="{35A194EF-CFCB-41F2-949C-36C424E6947C}"/>
              </a:ext>
            </a:extLst>
          </p:cNvPr>
          <p:cNvSpPr/>
          <p:nvPr/>
        </p:nvSpPr>
        <p:spPr>
          <a:xfrm>
            <a:off x="1785918" y="1844824"/>
            <a:ext cx="7034554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ความแตกต่างระหว่างการลงทุนทางตรง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และการลงทุนทางอ้อม</a:t>
            </a:r>
          </a:p>
        </p:txBody>
      </p:sp>
    </p:spTree>
    <p:extLst>
      <p:ext uri="{BB962C8B-B14F-4D97-AF65-F5344CB8AC3E}">
        <p14:creationId xmlns:p14="http://schemas.microsoft.com/office/powerpoint/2010/main" val="2957804812"/>
      </p:ext>
    </p:extLst>
  </p:cSld>
  <p:clrMapOvr>
    <a:masterClrMapping/>
  </p:clrMapOvr>
  <p:transition spd="med">
    <p:pull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43050"/>
            <a:ext cx="1785918" cy="1785950"/>
          </a:xfrm>
          <a:prstGeom prst="rect">
            <a:avLst/>
          </a:prstGeom>
        </p:spPr>
      </p:pic>
      <p:pic>
        <p:nvPicPr>
          <p:cNvPr id="14" name="รูปภาพ 13" descr="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143512"/>
            <a:ext cx="1785918" cy="1714488"/>
          </a:xfrm>
          <a:prstGeom prst="rect">
            <a:avLst/>
          </a:prstGeom>
        </p:spPr>
      </p:pic>
      <p:pic>
        <p:nvPicPr>
          <p:cNvPr id="15" name="รูปภาพ 14" descr="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785918" cy="1643050"/>
          </a:xfrm>
          <a:prstGeom prst="rect">
            <a:avLst/>
          </a:prstGeom>
        </p:spPr>
      </p:pic>
      <p:pic>
        <p:nvPicPr>
          <p:cNvPr id="16" name="รูปภาพ 15" descr="20140616002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429000"/>
            <a:ext cx="1785918" cy="17145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B76392-4FB5-49D3-9FCD-D55CEB1D54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588" t="36000" r="22438" b="33200"/>
          <a:stretch/>
        </p:blipFill>
        <p:spPr>
          <a:xfrm>
            <a:off x="3056" y="1714488"/>
            <a:ext cx="8991960" cy="299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316567"/>
      </p:ext>
    </p:extLst>
  </p:cSld>
  <p:clrMapOvr>
    <a:masterClrMapping/>
  </p:clrMapOvr>
  <p:transition spd="med">
    <p:pull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43050"/>
            <a:ext cx="1785918" cy="1785950"/>
          </a:xfrm>
          <a:prstGeom prst="rect">
            <a:avLst/>
          </a:prstGeom>
        </p:spPr>
      </p:pic>
      <p:pic>
        <p:nvPicPr>
          <p:cNvPr id="14" name="รูปภาพ 13" descr="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143512"/>
            <a:ext cx="1785918" cy="1714488"/>
          </a:xfrm>
          <a:prstGeom prst="rect">
            <a:avLst/>
          </a:prstGeom>
        </p:spPr>
      </p:pic>
      <p:pic>
        <p:nvPicPr>
          <p:cNvPr id="15" name="รูปภาพ 14" descr="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785918" cy="1643050"/>
          </a:xfrm>
          <a:prstGeom prst="rect">
            <a:avLst/>
          </a:prstGeom>
        </p:spPr>
      </p:pic>
      <p:pic>
        <p:nvPicPr>
          <p:cNvPr id="16" name="รูปภาพ 15" descr="20140616002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429000"/>
            <a:ext cx="1785918" cy="1714512"/>
          </a:xfrm>
          <a:prstGeom prst="rect">
            <a:avLst/>
          </a:prstGeom>
        </p:spPr>
      </p:pic>
      <p:sp>
        <p:nvSpPr>
          <p:cNvPr id="21" name="ห้าเหลี่ยมธรรมดา 20"/>
          <p:cNvSpPr/>
          <p:nvPr/>
        </p:nvSpPr>
        <p:spPr>
          <a:xfrm>
            <a:off x="3756829" y="4625208"/>
            <a:ext cx="1785950" cy="1571636"/>
          </a:xfrm>
          <a:prstGeom prst="pentagon">
            <a:avLst/>
          </a:prstGeom>
          <a:blipFill>
            <a:blip r:embed="rId6" cstate="print"/>
            <a:stretch>
              <a:fillRect/>
            </a:stretch>
          </a:blip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ห้าเหลี่ยมธรรมดา 21"/>
          <p:cNvSpPr/>
          <p:nvPr/>
        </p:nvSpPr>
        <p:spPr>
          <a:xfrm>
            <a:off x="5847908" y="5396270"/>
            <a:ext cx="1643074" cy="1214446"/>
          </a:xfrm>
          <a:prstGeom prst="pentagon">
            <a:avLst/>
          </a:prstGeom>
          <a:blipFill>
            <a:blip r:embed="rId7" cstate="print"/>
            <a:stretch>
              <a:fillRect/>
            </a:stretch>
          </a:blip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ห้าเหลี่ยมธรรมดา 22"/>
          <p:cNvSpPr/>
          <p:nvPr/>
        </p:nvSpPr>
        <p:spPr>
          <a:xfrm>
            <a:off x="7729901" y="5762566"/>
            <a:ext cx="1214446" cy="1000132"/>
          </a:xfrm>
          <a:prstGeom prst="pentagon">
            <a:avLst/>
          </a:prstGeom>
          <a:blipFill>
            <a:blip r:embed="rId3" cstate="print"/>
            <a:stretch>
              <a:fillRect/>
            </a:stretch>
          </a:blip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สี่เหลี่ยมผืนผ้า 7">
            <a:extLst>
              <a:ext uri="{FF2B5EF4-FFF2-40B4-BE49-F238E27FC236}">
                <a16:creationId xmlns:a16="http://schemas.microsoft.com/office/drawing/2014/main" id="{7963938E-6FED-4F64-8298-6F988E4B993F}"/>
              </a:ext>
            </a:extLst>
          </p:cNvPr>
          <p:cNvSpPr/>
          <p:nvPr/>
        </p:nvSpPr>
        <p:spPr>
          <a:xfrm>
            <a:off x="1547664" y="478015"/>
            <a:ext cx="6429420" cy="56630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th-TH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ประเภทคนกลางที่สนับสนุนการลงทุนทางตรงและทางอ้อม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681EBD-5E2A-4A6F-A00B-6C38CB1CB01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437" t="33334" r="23438" b="33332"/>
          <a:stretch/>
        </p:blipFill>
        <p:spPr>
          <a:xfrm>
            <a:off x="-2768" y="1412776"/>
            <a:ext cx="9020973" cy="3240360"/>
          </a:xfrm>
          <a:prstGeom prst="rect">
            <a:avLst/>
          </a:prstGeom>
        </p:spPr>
      </p:pic>
    </p:spTree>
  </p:cSld>
  <p:clrMapOvr>
    <a:masterClrMapping/>
  </p:clrMapOvr>
  <p:transition spd="med">
    <p:pull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สี่เหลี่ยมผืนผ้า 11"/>
          <p:cNvSpPr/>
          <p:nvPr/>
        </p:nvSpPr>
        <p:spPr>
          <a:xfrm>
            <a:off x="3152328" y="1961272"/>
            <a:ext cx="542928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1. </a:t>
            </a:r>
            <a:r>
              <a:rPr lang="th-TH" b="0" i="0" u="none" strike="noStrike" dirty="0">
                <a:solidFill>
                  <a:srgbClr val="000000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นักลงทุนที่ยอมรับความเสี่ยงได้ในระดับ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 1</a:t>
            </a:r>
            <a:endParaRPr lang="th-TH" b="0" dirty="0">
              <a:effectLst/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2. </a:t>
            </a:r>
            <a:r>
              <a:rPr lang="th-TH" b="0" i="0" u="none" strike="noStrike" dirty="0">
                <a:solidFill>
                  <a:srgbClr val="000000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นักลงทุนที่ยอมรับความเสี่ยงได้ในระดับ 2</a:t>
            </a:r>
            <a:endParaRPr lang="th-TH" b="0" dirty="0">
              <a:effectLst/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3. </a:t>
            </a:r>
            <a:r>
              <a:rPr lang="th-TH" b="0" i="0" u="none" strike="noStrike" dirty="0">
                <a:solidFill>
                  <a:srgbClr val="000000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นักลงทุนที่ยอมรับความเสี่ยงได้ในระดับ 3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4</a:t>
            </a:r>
            <a:r>
              <a:rPr lang="th-TH" b="0" dirty="0"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. นักลงทุนที่ยอมรับความเสี่ยงได้ในระดับ </a:t>
            </a:r>
            <a:r>
              <a:rPr lang="en-US" b="0" dirty="0"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4</a:t>
            </a:r>
            <a:endParaRPr lang="th-TH" b="0" dirty="0">
              <a:effectLst/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th-TH" b="0" dirty="0">
              <a:effectLst/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br>
              <a:rPr lang="th-TH" dirty="0"/>
            </a:br>
            <a:br>
              <a:rPr lang="th-TH" dirty="0"/>
            </a:b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3" name="รูปภาพ 12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43050"/>
            <a:ext cx="1785918" cy="1785950"/>
          </a:xfrm>
          <a:prstGeom prst="rect">
            <a:avLst/>
          </a:prstGeom>
        </p:spPr>
      </p:pic>
      <p:pic>
        <p:nvPicPr>
          <p:cNvPr id="14" name="รูปภาพ 13" descr="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143512"/>
            <a:ext cx="1785918" cy="1714488"/>
          </a:xfrm>
          <a:prstGeom prst="rect">
            <a:avLst/>
          </a:prstGeom>
        </p:spPr>
      </p:pic>
      <p:pic>
        <p:nvPicPr>
          <p:cNvPr id="15" name="รูปภาพ 14" descr="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785918" cy="1643050"/>
          </a:xfrm>
          <a:prstGeom prst="rect">
            <a:avLst/>
          </a:prstGeom>
        </p:spPr>
      </p:pic>
      <p:pic>
        <p:nvPicPr>
          <p:cNvPr id="16" name="รูปภาพ 15" descr="20140616002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429000"/>
            <a:ext cx="1785918" cy="1714512"/>
          </a:xfrm>
          <a:prstGeom prst="rect">
            <a:avLst/>
          </a:prstGeom>
        </p:spPr>
      </p:pic>
      <p:sp>
        <p:nvSpPr>
          <p:cNvPr id="21" name="ห้าเหลี่ยมธรรมดา 20"/>
          <p:cNvSpPr/>
          <p:nvPr/>
        </p:nvSpPr>
        <p:spPr>
          <a:xfrm>
            <a:off x="3071802" y="4286256"/>
            <a:ext cx="1785950" cy="1571636"/>
          </a:xfrm>
          <a:prstGeom prst="pentagon">
            <a:avLst/>
          </a:prstGeom>
          <a:blipFill>
            <a:blip r:embed="rId6" cstate="print"/>
            <a:stretch>
              <a:fillRect/>
            </a:stretch>
          </a:blip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ห้าเหลี่ยมธรรมดา 21"/>
          <p:cNvSpPr/>
          <p:nvPr/>
        </p:nvSpPr>
        <p:spPr>
          <a:xfrm>
            <a:off x="5357818" y="5143512"/>
            <a:ext cx="1643074" cy="1214446"/>
          </a:xfrm>
          <a:prstGeom prst="pentagon">
            <a:avLst/>
          </a:prstGeom>
          <a:blipFill>
            <a:blip r:embed="rId7" cstate="print"/>
            <a:stretch>
              <a:fillRect/>
            </a:stretch>
          </a:blip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ห้าเหลี่ยมธรรมดา 22"/>
          <p:cNvSpPr/>
          <p:nvPr/>
        </p:nvSpPr>
        <p:spPr>
          <a:xfrm>
            <a:off x="7572396" y="5500702"/>
            <a:ext cx="1214446" cy="1000132"/>
          </a:xfrm>
          <a:prstGeom prst="pentagon">
            <a:avLst/>
          </a:prstGeom>
          <a:blipFill>
            <a:blip r:embed="rId3" cstate="print"/>
            <a:stretch>
              <a:fillRect/>
            </a:stretch>
          </a:blip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สี่เหลี่ยมผืนผ้า 7">
            <a:extLst>
              <a:ext uri="{FF2B5EF4-FFF2-40B4-BE49-F238E27FC236}">
                <a16:creationId xmlns:a16="http://schemas.microsoft.com/office/drawing/2014/main" id="{E0E934E8-7FBB-49B8-8423-C49B03BF83B0}"/>
              </a:ext>
            </a:extLst>
          </p:cNvPr>
          <p:cNvSpPr/>
          <p:nvPr/>
        </p:nvSpPr>
        <p:spPr>
          <a:xfrm>
            <a:off x="1648836" y="641910"/>
            <a:ext cx="7417964" cy="56630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th-TH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ประเภทของนักลงทุนที่เหมาะสมกับการลงทุนทางตรงหรือทางอ้อม</a:t>
            </a:r>
          </a:p>
        </p:txBody>
      </p:sp>
    </p:spTree>
    <p:extLst>
      <p:ext uri="{BB962C8B-B14F-4D97-AF65-F5344CB8AC3E}">
        <p14:creationId xmlns:p14="http://schemas.microsoft.com/office/powerpoint/2010/main" val="1203464262"/>
      </p:ext>
    </p:extLst>
  </p:cSld>
  <p:clrMapOvr>
    <a:masterClrMapping/>
  </p:clrMapOvr>
  <p:transition spd="med">
    <p:pull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2214546" y="214290"/>
            <a:ext cx="6429420" cy="56630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th-TH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ประโยชน์ของการลงทุนในหลักทรัพย์ระหว่างประเทศ</a:t>
            </a:r>
          </a:p>
        </p:txBody>
      </p:sp>
      <p:pic>
        <p:nvPicPr>
          <p:cNvPr id="10" name="รูปภาพ 9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43050"/>
            <a:ext cx="1785918" cy="1785950"/>
          </a:xfrm>
          <a:prstGeom prst="rect">
            <a:avLst/>
          </a:prstGeom>
        </p:spPr>
      </p:pic>
      <p:pic>
        <p:nvPicPr>
          <p:cNvPr id="11" name="รูปภาพ 10" descr="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143512"/>
            <a:ext cx="1785918" cy="1714488"/>
          </a:xfrm>
          <a:prstGeom prst="rect">
            <a:avLst/>
          </a:prstGeom>
        </p:spPr>
      </p:pic>
      <p:pic>
        <p:nvPicPr>
          <p:cNvPr id="12" name="รูปภาพ 11" descr="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785918" cy="1643050"/>
          </a:xfrm>
          <a:prstGeom prst="rect">
            <a:avLst/>
          </a:prstGeom>
        </p:spPr>
      </p:pic>
      <p:pic>
        <p:nvPicPr>
          <p:cNvPr id="13" name="รูปภาพ 12" descr="20140616002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429000"/>
            <a:ext cx="1785918" cy="1714512"/>
          </a:xfrm>
          <a:prstGeom prst="rect">
            <a:avLst/>
          </a:prstGeom>
        </p:spPr>
      </p:pic>
      <p:sp>
        <p:nvSpPr>
          <p:cNvPr id="16" name="สี่เหลี่ยมผืนผ้า 15"/>
          <p:cNvSpPr/>
          <p:nvPr/>
        </p:nvSpPr>
        <p:spPr>
          <a:xfrm>
            <a:off x="2440924" y="1256155"/>
            <a:ext cx="59766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3200" dirty="0">
                <a:solidFill>
                  <a:schemeClr val="accent3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1</a:t>
            </a:r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.</a:t>
            </a:r>
            <a:r>
              <a:rPr lang="th-TH" sz="3200" dirty="0">
                <a:solidFill>
                  <a:schemeClr val="accent3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 การสร้างผลตอบแทนจากการลงทุนที่สูง</a:t>
            </a:r>
          </a:p>
          <a:p>
            <a:pPr>
              <a:buFont typeface="Wingdings" pitchFamily="2" charset="2"/>
              <a:buChar char="§"/>
            </a:pPr>
            <a:r>
              <a:rPr lang="th-TH" sz="3200" dirty="0">
                <a:solidFill>
                  <a:schemeClr val="accent3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 2</a:t>
            </a:r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.</a:t>
            </a:r>
            <a:r>
              <a:rPr lang="th-TH" sz="3200" dirty="0">
                <a:solidFill>
                  <a:schemeClr val="accent3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 เป็นแหล่งรายได้ประจำ</a:t>
            </a:r>
          </a:p>
          <a:p>
            <a:pPr>
              <a:buFont typeface="Wingdings" pitchFamily="2" charset="2"/>
              <a:buChar char="§"/>
            </a:pPr>
            <a:r>
              <a:rPr lang="th-TH" sz="3200" dirty="0">
                <a:solidFill>
                  <a:schemeClr val="accent3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 3</a:t>
            </a:r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.</a:t>
            </a:r>
            <a:r>
              <a:rPr lang="th-TH" sz="3200" dirty="0">
                <a:solidFill>
                  <a:schemeClr val="accent3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 ทำให้เงินลงทุนมีความมั่นคงปลอดภัย</a:t>
            </a:r>
          </a:p>
          <a:p>
            <a:pPr>
              <a:buFont typeface="Wingdings" pitchFamily="2" charset="2"/>
              <a:buChar char="§"/>
            </a:pPr>
            <a:r>
              <a:rPr lang="th-TH" sz="3200" dirty="0">
                <a:solidFill>
                  <a:schemeClr val="accent3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 4</a:t>
            </a:r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.</a:t>
            </a:r>
            <a:r>
              <a:rPr lang="th-TH" sz="3200" dirty="0">
                <a:solidFill>
                  <a:schemeClr val="accent3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 เป็นการกระจายความเสี่ยง</a:t>
            </a:r>
          </a:p>
          <a:p>
            <a:pPr>
              <a:buFont typeface="Wingdings" pitchFamily="2" charset="2"/>
              <a:buChar char="§"/>
            </a:pPr>
            <a:r>
              <a:rPr lang="th-TH" sz="3200" dirty="0">
                <a:solidFill>
                  <a:schemeClr val="accent3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 5</a:t>
            </a:r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.</a:t>
            </a:r>
            <a:r>
              <a:rPr lang="th-TH" sz="3200" dirty="0">
                <a:solidFill>
                  <a:schemeClr val="accent3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 สามารถซื้อขายเปลี่ยนมือได้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FFCAC7-981D-4810-B9FA-36423B9A60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1800" y="4581128"/>
            <a:ext cx="5024680" cy="206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866859"/>
      </p:ext>
    </p:extLst>
  </p:cSld>
  <p:clrMapOvr>
    <a:masterClrMapping/>
  </p:clrMapOvr>
  <p:transition spd="med">
    <p:pull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2214546" y="285728"/>
            <a:ext cx="6357982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Angsana New" pitchFamily="18" charset="-34"/>
                <a:cs typeface="Angsana New" pitchFamily="18" charset="-34"/>
              </a:rPr>
              <a:t>การลงทุนในหลักทรัพย์ระหว่างประเทศ</a:t>
            </a:r>
            <a:endParaRPr lang="th-TH" sz="4000" dirty="0">
              <a:solidFill>
                <a:schemeClr val="bg1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2143108" y="2143116"/>
            <a:ext cx="650085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buNone/>
            </a:pPr>
            <a:r>
              <a:rPr lang="th-TH" sz="3200" dirty="0">
                <a:latin typeface="Angsana New" pitchFamily="18" charset="-34"/>
                <a:cs typeface="Angsana New" pitchFamily="18" charset="-34"/>
              </a:rPr>
              <a:t>	การลงทุนในหลักทรัพย์ระหว่างประเทศ(</a:t>
            </a:r>
            <a:r>
              <a:rPr lang="en-US" sz="3200" dirty="0">
                <a:latin typeface="Angsana New" pitchFamily="18" charset="-34"/>
                <a:cs typeface="Angsana New" pitchFamily="18" charset="-34"/>
              </a:rPr>
              <a:t>International Portfolio Investment) </a:t>
            </a:r>
            <a:r>
              <a:rPr lang="th-TH" sz="3200" dirty="0">
                <a:latin typeface="Angsana New" pitchFamily="18" charset="-34"/>
                <a:cs typeface="Angsana New" pitchFamily="18" charset="-34"/>
              </a:rPr>
              <a:t>คือ การที่ธุรกิจหรือรัฐบาลของประเทศใดประเทศหนึ่งมีการเคลื่อนย้ายเงินทุน เพื่อนำไปลงทุนในหลักทรัพย์หรือสินทรัพย์ทางการเงินในตลาดการเงินนอกประเทศของตน เช่น หุ้นสามัญ หุ้นบุริมสิทธิ หุ้นกู้ ตั๋วเงินคลัง พันธบัตรรัฐบาล</a:t>
            </a:r>
            <a:endParaRPr lang="en-US" sz="3200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4" name="รูปภาพ 13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43050"/>
            <a:ext cx="2000232" cy="1785950"/>
          </a:xfrm>
          <a:prstGeom prst="rect">
            <a:avLst/>
          </a:prstGeom>
        </p:spPr>
      </p:pic>
      <p:pic>
        <p:nvPicPr>
          <p:cNvPr id="15" name="รูปภาพ 14" descr="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143512"/>
            <a:ext cx="2000232" cy="1714488"/>
          </a:xfrm>
          <a:prstGeom prst="rect">
            <a:avLst/>
          </a:prstGeom>
        </p:spPr>
      </p:pic>
      <p:pic>
        <p:nvPicPr>
          <p:cNvPr id="16" name="รูปภาพ 15" descr="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000232" cy="1643050"/>
          </a:xfrm>
          <a:prstGeom prst="rect">
            <a:avLst/>
          </a:prstGeom>
        </p:spPr>
      </p:pic>
      <p:pic>
        <p:nvPicPr>
          <p:cNvPr id="17" name="รูปภาพ 16" descr="20140616002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429000"/>
            <a:ext cx="2000232" cy="1714512"/>
          </a:xfrm>
          <a:prstGeom prst="rect">
            <a:avLst/>
          </a:prstGeom>
        </p:spPr>
      </p:pic>
    </p:spTree>
  </p:cSld>
  <p:clrMapOvr>
    <a:masterClrMapping/>
  </p:clrMapOvr>
  <p:transition spd="med">
    <p:pull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2214546" y="214290"/>
            <a:ext cx="6429420" cy="4985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th-TH" sz="24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ลักษณะความเสี่ยงจากการลงทุนในหลักทรัพย์ระหว่างประเทศ</a:t>
            </a:r>
          </a:p>
        </p:txBody>
      </p:sp>
      <p:pic>
        <p:nvPicPr>
          <p:cNvPr id="10" name="รูปภาพ 9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43050"/>
            <a:ext cx="1785918" cy="1785950"/>
          </a:xfrm>
          <a:prstGeom prst="rect">
            <a:avLst/>
          </a:prstGeom>
        </p:spPr>
      </p:pic>
      <p:pic>
        <p:nvPicPr>
          <p:cNvPr id="11" name="รูปภาพ 10" descr="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143512"/>
            <a:ext cx="1785918" cy="1714488"/>
          </a:xfrm>
          <a:prstGeom prst="rect">
            <a:avLst/>
          </a:prstGeom>
        </p:spPr>
      </p:pic>
      <p:pic>
        <p:nvPicPr>
          <p:cNvPr id="12" name="รูปภาพ 11" descr="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785918" cy="1643050"/>
          </a:xfrm>
          <a:prstGeom prst="rect">
            <a:avLst/>
          </a:prstGeom>
        </p:spPr>
      </p:pic>
      <p:pic>
        <p:nvPicPr>
          <p:cNvPr id="13" name="รูปภาพ 12" descr="20140616002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429000"/>
            <a:ext cx="1785918" cy="1714512"/>
          </a:xfrm>
          <a:prstGeom prst="rect">
            <a:avLst/>
          </a:prstGeom>
        </p:spPr>
      </p:pic>
      <p:sp>
        <p:nvSpPr>
          <p:cNvPr id="16" name="สี่เหลี่ยมผืนผ้า 15"/>
          <p:cNvSpPr/>
          <p:nvPr/>
        </p:nvSpPr>
        <p:spPr>
          <a:xfrm>
            <a:off x="2440924" y="1196752"/>
            <a:ext cx="59766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 1. </a:t>
            </a:r>
            <a:r>
              <a:rPr lang="th-TH" dirty="0">
                <a:solidFill>
                  <a:schemeClr val="accent3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ความเสี่ยงทั่วไปในการลงทุนในหลักทรัพย์</a:t>
            </a:r>
          </a:p>
          <a:p>
            <a:pPr>
              <a:buFont typeface="Wingdings" pitchFamily="2" charset="2"/>
              <a:buChar char="§"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 2. </a:t>
            </a:r>
            <a:r>
              <a:rPr lang="th-TH" dirty="0">
                <a:solidFill>
                  <a:schemeClr val="accent3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ความเสี่ยงที่เกี่ยวข้องกับภาวะตลาดและความผันผวนของราคา</a:t>
            </a:r>
          </a:p>
          <a:p>
            <a:pPr>
              <a:buFont typeface="Wingdings" pitchFamily="2" charset="2"/>
              <a:buChar char="§"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dirty="0">
                <a:solidFill>
                  <a:schemeClr val="accent3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3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.</a:t>
            </a:r>
            <a:r>
              <a:rPr lang="th-TH" dirty="0">
                <a:solidFill>
                  <a:schemeClr val="accent3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 ความเสี่ยงที่เกี่ยวกับกฎหมายหรือระเบียบที่ใช้บังคับ</a:t>
            </a:r>
          </a:p>
          <a:p>
            <a:pPr>
              <a:buFont typeface="Wingdings" pitchFamily="2" charset="2"/>
              <a:buChar char="§"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dirty="0">
                <a:solidFill>
                  <a:schemeClr val="accent3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4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.</a:t>
            </a:r>
            <a:r>
              <a:rPr lang="th-TH" dirty="0">
                <a:solidFill>
                  <a:schemeClr val="accent3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 ความเสี่ยงที่เกี่ยวกับอัตราแลกเปลี่ยน</a:t>
            </a:r>
          </a:p>
          <a:p>
            <a:pPr>
              <a:buFont typeface="Wingdings" pitchFamily="2" charset="2"/>
              <a:buChar char="§"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dirty="0">
                <a:solidFill>
                  <a:schemeClr val="accent3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5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.</a:t>
            </a:r>
            <a:r>
              <a:rPr lang="th-TH" dirty="0">
                <a:solidFill>
                  <a:schemeClr val="accent3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 ความเสี่ยงที่เกี่ยวกับความน่าเชื่อถือของคู่สัญญา</a:t>
            </a:r>
          </a:p>
          <a:p>
            <a:pPr>
              <a:buFont typeface="Wingdings" pitchFamily="2" charset="2"/>
              <a:buChar char="§"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dirty="0">
                <a:solidFill>
                  <a:schemeClr val="accent3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6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.</a:t>
            </a:r>
            <a:r>
              <a:rPr lang="th-TH" dirty="0">
                <a:solidFill>
                  <a:schemeClr val="accent3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 ความ เสี่ยงที่เกี่ยวกับการลงทุนของผู้ลงทุนเอง</a:t>
            </a:r>
          </a:p>
          <a:p>
            <a:pPr>
              <a:buFont typeface="Wingdings" pitchFamily="2" charset="2"/>
              <a:buChar char="§"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dirty="0">
                <a:solidFill>
                  <a:schemeClr val="accent3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7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.</a:t>
            </a:r>
            <a:r>
              <a:rPr lang="th-TH" dirty="0">
                <a:solidFill>
                  <a:schemeClr val="accent3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 ความเสี่ยงจากเนื่องจากการเปลี่ยนแปลงของอัตราดอกเบี้ย</a:t>
            </a:r>
          </a:p>
          <a:p>
            <a:pPr>
              <a:buFont typeface="Wingdings" pitchFamily="2" charset="2"/>
              <a:buChar char="§"/>
            </a:pPr>
            <a:r>
              <a:rPr lang="th-TH" dirty="0">
                <a:solidFill>
                  <a:schemeClr val="accent3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 8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.</a:t>
            </a:r>
            <a:r>
              <a:rPr lang="th-TH" dirty="0">
                <a:solidFill>
                  <a:schemeClr val="accent3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 ความเสี่ยงในการส่งมอบและชำระราคา</a:t>
            </a:r>
          </a:p>
          <a:p>
            <a:pPr>
              <a:buFont typeface="Wingdings" pitchFamily="2" charset="2"/>
              <a:buChar char="§"/>
            </a:pPr>
            <a:r>
              <a:rPr lang="th-TH" dirty="0">
                <a:solidFill>
                  <a:schemeClr val="accent3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 9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.</a:t>
            </a:r>
            <a:r>
              <a:rPr lang="th-TH" dirty="0">
                <a:solidFill>
                  <a:schemeClr val="accent3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 ความเสี่ยงของผลกระทบ ต่อเหตุการณ์ไม่คาดคิด</a:t>
            </a:r>
          </a:p>
          <a:p>
            <a:pPr>
              <a:buFont typeface="Wingdings" pitchFamily="2" charset="2"/>
              <a:buChar char="§"/>
            </a:pPr>
            <a:r>
              <a:rPr lang="th-TH" dirty="0">
                <a:solidFill>
                  <a:schemeClr val="accent3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 10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.</a:t>
            </a:r>
            <a:r>
              <a:rPr lang="th-TH" dirty="0">
                <a:solidFill>
                  <a:schemeClr val="accent3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 ความเสี่ยงที่เกี่ยวกับสภาพคล่องของหลักทรัพย์</a:t>
            </a:r>
            <a:endParaRPr lang="th-TH" sz="3600" dirty="0">
              <a:solidFill>
                <a:schemeClr val="accent3">
                  <a:lumMod val="75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39023903"/>
      </p:ext>
    </p:extLst>
  </p:cSld>
  <p:clrMapOvr>
    <a:masterClrMapping/>
  </p:clrMapOvr>
  <p:transition spd="med">
    <p:pull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2428860" y="214290"/>
            <a:ext cx="600079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ทฤษฎีกลุ่มหลักทรัพย์</a:t>
            </a:r>
          </a:p>
        </p:txBody>
      </p:sp>
      <p:pic>
        <p:nvPicPr>
          <p:cNvPr id="10" name="รูปภาพ 9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43050"/>
            <a:ext cx="1785918" cy="1785950"/>
          </a:xfrm>
          <a:prstGeom prst="rect">
            <a:avLst/>
          </a:prstGeom>
        </p:spPr>
      </p:pic>
      <p:pic>
        <p:nvPicPr>
          <p:cNvPr id="11" name="รูปภาพ 10" descr="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143512"/>
            <a:ext cx="1785918" cy="1714488"/>
          </a:xfrm>
          <a:prstGeom prst="rect">
            <a:avLst/>
          </a:prstGeom>
        </p:spPr>
      </p:pic>
      <p:pic>
        <p:nvPicPr>
          <p:cNvPr id="12" name="รูปภาพ 11" descr="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785918" cy="1643050"/>
          </a:xfrm>
          <a:prstGeom prst="rect">
            <a:avLst/>
          </a:prstGeom>
        </p:spPr>
      </p:pic>
      <p:pic>
        <p:nvPicPr>
          <p:cNvPr id="13" name="รูปภาพ 12" descr="20140616002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429000"/>
            <a:ext cx="1785918" cy="1714512"/>
          </a:xfrm>
          <a:prstGeom prst="rect">
            <a:avLst/>
          </a:prstGeom>
        </p:spPr>
      </p:pic>
      <p:sp>
        <p:nvSpPr>
          <p:cNvPr id="14" name="สี่เหลี่ยมผืนผ้า 13"/>
          <p:cNvSpPr/>
          <p:nvPr/>
        </p:nvSpPr>
        <p:spPr>
          <a:xfrm>
            <a:off x="1979712" y="980728"/>
            <a:ext cx="67151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dirty="0">
                <a:latin typeface="Angsana New" pitchFamily="18" charset="-34"/>
                <a:cs typeface="Angsana New" pitchFamily="18" charset="-34"/>
              </a:rPr>
              <a:t> 	</a:t>
            </a:r>
          </a:p>
          <a:p>
            <a:pPr algn="thaiDist"/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2301183" y="1772816"/>
            <a:ext cx="6072230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thaiDist">
              <a:buNone/>
            </a:pPr>
            <a:r>
              <a:rPr lang="th-TH" sz="24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รูปแบบที่ 1</a:t>
            </a:r>
            <a:r>
              <a:rPr lang="en-US" sz="24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:</a:t>
            </a:r>
            <a:r>
              <a:rPr lang="th-TH" sz="24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การลงทุนในกลุ่มหลักทรัพย์มีขนาดของการเปลี่ยนแปลงอัตราผลตอบแทนของการลงทุนมากกว่าขนาดการเปลี่ยนแปลงของอัตราผลตอบแทนของหลักทรัพย์โดยเฉลี่ยทั้งตลาด </a:t>
            </a:r>
            <a:endParaRPr lang="en-US" sz="24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2301183" y="4005064"/>
            <a:ext cx="607223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thaiDist">
              <a:buNone/>
            </a:pPr>
            <a:r>
              <a:rPr lang="th-TH" sz="24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รูปแบบที่ 2</a:t>
            </a:r>
            <a:r>
              <a:rPr lang="en-US" sz="24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:</a:t>
            </a:r>
            <a:r>
              <a:rPr lang="th-TH" sz="24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การลงทุนในกลุ่มหลักทรัพย์ที่มีค่าความเสี่ยงต่ำกว่าค่าความเสี่ยงโดยเฉลี่ยของตลาดหลักทรัพย์ </a:t>
            </a:r>
          </a:p>
        </p:txBody>
      </p:sp>
    </p:spTree>
  </p:cSld>
  <p:clrMapOvr>
    <a:masterClrMapping/>
  </p:clrMapOvr>
  <p:transition spd="med">
    <p:pull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43050"/>
            <a:ext cx="1785918" cy="1785950"/>
          </a:xfrm>
          <a:prstGeom prst="rect">
            <a:avLst/>
          </a:prstGeom>
        </p:spPr>
      </p:pic>
      <p:pic>
        <p:nvPicPr>
          <p:cNvPr id="10" name="รูปภาพ 9" descr="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143512"/>
            <a:ext cx="1785918" cy="1714488"/>
          </a:xfrm>
          <a:prstGeom prst="rect">
            <a:avLst/>
          </a:prstGeom>
        </p:spPr>
      </p:pic>
      <p:pic>
        <p:nvPicPr>
          <p:cNvPr id="11" name="รูปภาพ 10" descr="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785918" cy="1643050"/>
          </a:xfrm>
          <a:prstGeom prst="rect">
            <a:avLst/>
          </a:prstGeom>
        </p:spPr>
      </p:pic>
      <p:pic>
        <p:nvPicPr>
          <p:cNvPr id="12" name="รูปภาพ 11" descr="20140616002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429000"/>
            <a:ext cx="1785918" cy="1714512"/>
          </a:xfrm>
          <a:prstGeom prst="rect">
            <a:avLst/>
          </a:prstGeom>
        </p:spPr>
      </p:pic>
      <p:sp>
        <p:nvSpPr>
          <p:cNvPr id="13" name="สี่เหลี่ยมผืนผ้า 12"/>
          <p:cNvSpPr/>
          <p:nvPr/>
        </p:nvSpPr>
        <p:spPr>
          <a:xfrm>
            <a:off x="1785918" y="739875"/>
            <a:ext cx="6072230" cy="5539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3000" b="1" dirty="0">
                <a:latin typeface="Angsana New" pitchFamily="18" charset="-34"/>
                <a:cs typeface="Angsana New" pitchFamily="18" charset="-34"/>
              </a:rPr>
              <a:t>การกำหนดการลงทุนในกลุ่มหลักทรัพย์เป็นพอร์ต</a:t>
            </a:r>
            <a:r>
              <a:rPr lang="en-US" sz="3000" b="1" dirty="0">
                <a:latin typeface="Angsana New" pitchFamily="18" charset="-34"/>
                <a:cs typeface="Angsana New" pitchFamily="18" charset="-34"/>
              </a:rPr>
              <a:t> (Port)</a:t>
            </a:r>
            <a:endParaRPr lang="th-TH" sz="3000" b="1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067C94-5C6E-4E56-83B3-724CA3713F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8571" y="5000619"/>
            <a:ext cx="1714512" cy="17145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B70670-9EC0-411C-9E0C-8CE53FC9B33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344" t="43944" r="23663" b="28704"/>
          <a:stretch/>
        </p:blipFill>
        <p:spPr>
          <a:xfrm>
            <a:off x="0" y="1857381"/>
            <a:ext cx="8977826" cy="2579730"/>
          </a:xfrm>
          <a:prstGeom prst="rect">
            <a:avLst/>
          </a:prstGeom>
        </p:spPr>
      </p:pic>
    </p:spTree>
  </p:cSld>
  <p:clrMapOvr>
    <a:masterClrMapping/>
  </p:clrMapOvr>
  <p:transition spd="med">
    <p:pull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สี่เหลี่ยมผืนผ้า 11"/>
          <p:cNvSpPr/>
          <p:nvPr/>
        </p:nvSpPr>
        <p:spPr>
          <a:xfrm>
            <a:off x="2285984" y="1142984"/>
            <a:ext cx="57424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dirty="0">
                <a:latin typeface="Angsana New" pitchFamily="18" charset="-34"/>
                <a:cs typeface="Angsana New" pitchFamily="18" charset="-34"/>
              </a:rPr>
              <a:t>	</a:t>
            </a:r>
          </a:p>
          <a:p>
            <a:pPr algn="thaiDist"/>
            <a:r>
              <a:rPr lang="th-TH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dirty="0">
                <a:latin typeface="Browallia New" panose="020B0604020202020204" pitchFamily="34" charset="-34"/>
                <a:cs typeface="Browallia New" panose="020B0604020202020204" pitchFamily="34" charset="-34"/>
              </a:rPr>
              <a:t>1</a:t>
            </a:r>
            <a:r>
              <a:rPr lang="en-US" dirty="0">
                <a:latin typeface="Browallia New" panose="020B0604020202020204" pitchFamily="34" charset="-34"/>
                <a:cs typeface="Browallia New" panose="020B0604020202020204" pitchFamily="34" charset="-34"/>
              </a:rPr>
              <a:t>.</a:t>
            </a:r>
            <a:r>
              <a:rPr lang="th-TH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สหพันธ์ตลาดหลักทรัพย์ภาคพื้นเอเชียและโอเชียเนีย</a:t>
            </a:r>
            <a:r>
              <a:rPr lang="en-US" dirty="0">
                <a:latin typeface="Browallia New" panose="020B0604020202020204" pitchFamily="34" charset="-34"/>
                <a:cs typeface="Browallia New" panose="020B0604020202020204" pitchFamily="34" charset="-34"/>
              </a:rPr>
              <a:t> (AOSEF)</a:t>
            </a:r>
            <a:endParaRPr lang="th-TH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algn="thaiDist"/>
            <a:r>
              <a:rPr lang="th-TH" dirty="0">
                <a:latin typeface="Browallia New" panose="020B0604020202020204" pitchFamily="34" charset="-34"/>
                <a:cs typeface="Browallia New" panose="020B0604020202020204" pitchFamily="34" charset="-34"/>
              </a:rPr>
              <a:t> 2</a:t>
            </a:r>
            <a:r>
              <a:rPr lang="en-US" dirty="0">
                <a:latin typeface="Browallia New" panose="020B0604020202020204" pitchFamily="34" charset="-34"/>
                <a:cs typeface="Browallia New" panose="020B0604020202020204" pitchFamily="34" charset="-34"/>
              </a:rPr>
              <a:t>.</a:t>
            </a:r>
            <a:r>
              <a:rPr lang="th-TH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องค์กรคณะกรรมการกำกับหลักทรัพย์และตลาดหลักทรัพย์นานาชาติ</a:t>
            </a:r>
            <a:r>
              <a:rPr lang="en-US" dirty="0">
                <a:latin typeface="Browallia New" panose="020B0604020202020204" pitchFamily="34" charset="-34"/>
                <a:cs typeface="Browallia New" panose="020B0604020202020204" pitchFamily="34" charset="-34"/>
              </a:rPr>
              <a:t> (IOSCO)</a:t>
            </a:r>
            <a:endParaRPr lang="th-TH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algn="thaiDist"/>
            <a:r>
              <a:rPr lang="th-TH" dirty="0">
                <a:latin typeface="Browallia New" panose="020B0604020202020204" pitchFamily="34" charset="-34"/>
                <a:cs typeface="Browallia New" panose="020B0604020202020204" pitchFamily="34" charset="-34"/>
              </a:rPr>
              <a:t> 3</a:t>
            </a:r>
            <a:r>
              <a:rPr lang="en-US" dirty="0">
                <a:latin typeface="Browallia New" panose="020B0604020202020204" pitchFamily="34" charset="-34"/>
                <a:cs typeface="Browallia New" panose="020B0604020202020204" pitchFamily="34" charset="-34"/>
              </a:rPr>
              <a:t>.</a:t>
            </a:r>
            <a:r>
              <a:rPr lang="th-TH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สหพันธ์ตลาดหลักทรัพย์นานาชาติ</a:t>
            </a:r>
            <a:r>
              <a:rPr lang="en-US" dirty="0">
                <a:latin typeface="Browallia New" panose="020B0604020202020204" pitchFamily="34" charset="-34"/>
                <a:cs typeface="Browallia New" panose="020B0604020202020204" pitchFamily="34" charset="-34"/>
              </a:rPr>
              <a:t> (WFE)</a:t>
            </a:r>
            <a:endParaRPr lang="th-TH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algn="thaiDist"/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3" name="รูปภาพ 12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43050"/>
            <a:ext cx="1785918" cy="1785950"/>
          </a:xfrm>
          <a:prstGeom prst="rect">
            <a:avLst/>
          </a:prstGeom>
        </p:spPr>
      </p:pic>
      <p:pic>
        <p:nvPicPr>
          <p:cNvPr id="14" name="รูปภาพ 13" descr="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143512"/>
            <a:ext cx="1785918" cy="1714488"/>
          </a:xfrm>
          <a:prstGeom prst="rect">
            <a:avLst/>
          </a:prstGeom>
        </p:spPr>
      </p:pic>
      <p:pic>
        <p:nvPicPr>
          <p:cNvPr id="15" name="รูปภาพ 14" descr="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785918" cy="1643050"/>
          </a:xfrm>
          <a:prstGeom prst="rect">
            <a:avLst/>
          </a:prstGeom>
        </p:spPr>
      </p:pic>
      <p:pic>
        <p:nvPicPr>
          <p:cNvPr id="16" name="รูปภาพ 15" descr="20140616002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429000"/>
            <a:ext cx="1785918" cy="1714512"/>
          </a:xfrm>
          <a:prstGeom prst="rect">
            <a:avLst/>
          </a:prstGeom>
        </p:spPr>
      </p:pic>
      <p:sp>
        <p:nvSpPr>
          <p:cNvPr id="9" name="สี่เหลี่ยมผืนผ้า 12">
            <a:extLst>
              <a:ext uri="{FF2B5EF4-FFF2-40B4-BE49-F238E27FC236}">
                <a16:creationId xmlns:a16="http://schemas.microsoft.com/office/drawing/2014/main" id="{3E8A969F-CB85-4BBC-B547-DE086CBC5D6C}"/>
              </a:ext>
            </a:extLst>
          </p:cNvPr>
          <p:cNvSpPr/>
          <p:nvPr/>
        </p:nvSpPr>
        <p:spPr>
          <a:xfrm>
            <a:off x="2285984" y="404664"/>
            <a:ext cx="6072230" cy="5539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  <a:cs typeface="Angsana New" pitchFamily="18" charset="-34"/>
              </a:rPr>
              <a:t>องค์กรความร่วมมือระหว่างตลาดหลักทรัพย์นานาชาติ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8831E8-0710-4082-B35E-3B2E3211BB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5244" y="3915089"/>
            <a:ext cx="1603387" cy="13900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57263A-5E76-49FB-B507-9F6772AA1E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3612" y="4797152"/>
            <a:ext cx="1743607" cy="15302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01D579-C672-4F07-9B3E-85540DA4D8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8224" y="5389714"/>
            <a:ext cx="1600741" cy="1412735"/>
          </a:xfrm>
          <a:prstGeom prst="rect">
            <a:avLst/>
          </a:prstGeom>
        </p:spPr>
      </p:pic>
    </p:spTree>
  </p:cSld>
  <p:clrMapOvr>
    <a:masterClrMapping/>
  </p:clrMapOvr>
  <p:transition spd="med">
    <p:pull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รูปภาพ 18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43050"/>
            <a:ext cx="1785918" cy="1785950"/>
          </a:xfrm>
          <a:prstGeom prst="rect">
            <a:avLst/>
          </a:prstGeom>
        </p:spPr>
      </p:pic>
      <p:pic>
        <p:nvPicPr>
          <p:cNvPr id="20" name="รูปภาพ 19" descr="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143512"/>
            <a:ext cx="1785918" cy="1714488"/>
          </a:xfrm>
          <a:prstGeom prst="rect">
            <a:avLst/>
          </a:prstGeom>
        </p:spPr>
      </p:pic>
      <p:pic>
        <p:nvPicPr>
          <p:cNvPr id="21" name="รูปภาพ 20" descr="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785918" cy="1643050"/>
          </a:xfrm>
          <a:prstGeom prst="rect">
            <a:avLst/>
          </a:prstGeom>
        </p:spPr>
      </p:pic>
      <p:pic>
        <p:nvPicPr>
          <p:cNvPr id="22" name="รูปภาพ 21" descr="20140616002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429000"/>
            <a:ext cx="1785918" cy="1714512"/>
          </a:xfrm>
          <a:prstGeom prst="rect">
            <a:avLst/>
          </a:prstGeom>
        </p:spPr>
      </p:pic>
      <p:sp>
        <p:nvSpPr>
          <p:cNvPr id="11" name="สี่เหลี่ยมผืนผ้า 12">
            <a:extLst>
              <a:ext uri="{FF2B5EF4-FFF2-40B4-BE49-F238E27FC236}">
                <a16:creationId xmlns:a16="http://schemas.microsoft.com/office/drawing/2014/main" id="{60330A4D-CA7D-4433-A019-E9AFA7814767}"/>
              </a:ext>
            </a:extLst>
          </p:cNvPr>
          <p:cNvSpPr/>
          <p:nvPr/>
        </p:nvSpPr>
        <p:spPr>
          <a:xfrm>
            <a:off x="2357422" y="395851"/>
            <a:ext cx="6072230" cy="5539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  <a:cs typeface="Angsana New" pitchFamily="18" charset="-34"/>
              </a:rPr>
              <a:t>ตลาดตราสารทุนที่สำคัญของโลก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D8ECF-35F2-4FB6-852B-7E0915A355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"/>
          <a:stretch/>
        </p:blipFill>
        <p:spPr>
          <a:xfrm>
            <a:off x="2062133" y="1489242"/>
            <a:ext cx="6758663" cy="25638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A372B4-D0DB-44CB-8B8C-8BF12F19E2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452" y="3968393"/>
            <a:ext cx="7163858" cy="2350238"/>
          </a:xfrm>
          <a:prstGeom prst="rect">
            <a:avLst/>
          </a:prstGeom>
        </p:spPr>
      </p:pic>
    </p:spTree>
  </p:cSld>
  <p:clrMapOvr>
    <a:masterClrMapping/>
  </p:clrMapOvr>
  <p:transition spd="med">
    <p:pull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รูปภาพ 19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43050"/>
            <a:ext cx="1785918" cy="1785950"/>
          </a:xfrm>
          <a:prstGeom prst="rect">
            <a:avLst/>
          </a:prstGeom>
        </p:spPr>
      </p:pic>
      <p:pic>
        <p:nvPicPr>
          <p:cNvPr id="21" name="รูปภาพ 20" descr="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143512"/>
            <a:ext cx="1785918" cy="1714488"/>
          </a:xfrm>
          <a:prstGeom prst="rect">
            <a:avLst/>
          </a:prstGeom>
        </p:spPr>
      </p:pic>
      <p:pic>
        <p:nvPicPr>
          <p:cNvPr id="22" name="รูปภาพ 21" descr="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785918" cy="1643050"/>
          </a:xfrm>
          <a:prstGeom prst="rect">
            <a:avLst/>
          </a:prstGeom>
        </p:spPr>
      </p:pic>
      <p:pic>
        <p:nvPicPr>
          <p:cNvPr id="23" name="รูปภาพ 22" descr="20140616002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429000"/>
            <a:ext cx="1785918" cy="1714512"/>
          </a:xfrm>
          <a:prstGeom prst="rect">
            <a:avLst/>
          </a:prstGeom>
        </p:spPr>
      </p:pic>
      <p:sp>
        <p:nvSpPr>
          <p:cNvPr id="13" name="สี่เหลี่ยมผืนผ้า 12">
            <a:extLst>
              <a:ext uri="{FF2B5EF4-FFF2-40B4-BE49-F238E27FC236}">
                <a16:creationId xmlns:a16="http://schemas.microsoft.com/office/drawing/2014/main" id="{D6C261CD-B545-4CC6-8B33-2CD2E3D74938}"/>
              </a:ext>
            </a:extLst>
          </p:cNvPr>
          <p:cNvSpPr/>
          <p:nvPr/>
        </p:nvSpPr>
        <p:spPr>
          <a:xfrm>
            <a:off x="1957872" y="544526"/>
            <a:ext cx="6072230" cy="5539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  <a:cs typeface="Angsana New" pitchFamily="18" charset="-34"/>
              </a:rPr>
              <a:t>ตลาดตราสารทุนเกิดใหม่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E9D2F0-9D68-4CD5-818D-A47A7AC15B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443" t="35288" r="23613" b="22001"/>
          <a:stretch/>
        </p:blipFill>
        <p:spPr>
          <a:xfrm>
            <a:off x="179512" y="1556792"/>
            <a:ext cx="8692847" cy="4099633"/>
          </a:xfrm>
          <a:prstGeom prst="rect">
            <a:avLst/>
          </a:prstGeom>
        </p:spPr>
      </p:pic>
    </p:spTree>
  </p:cSld>
  <p:clrMapOvr>
    <a:masterClrMapping/>
  </p:clrMapOvr>
  <p:transition spd="med">
    <p:pull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สี่เหลี่ยมผืนผ้า 14"/>
          <p:cNvSpPr/>
          <p:nvPr/>
        </p:nvSpPr>
        <p:spPr>
          <a:xfrm>
            <a:off x="2771799" y="1643050"/>
            <a:ext cx="577741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>
                <a:latin typeface="Angsana New" pitchFamily="18" charset="-34"/>
                <a:cs typeface="Angsana New" pitchFamily="18" charset="-34"/>
              </a:rPr>
              <a:t> 	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  <a:p>
            <a:pPr algn="thaiDist"/>
            <a:r>
              <a:rPr lang="th-TH" dirty="0">
                <a:latin typeface="Browallia New" panose="020B0604020202020204" pitchFamily="34" charset="-34"/>
                <a:cs typeface="Browallia New" panose="020B0604020202020204" pitchFamily="34" charset="-34"/>
              </a:rPr>
              <a:t> 1</a:t>
            </a:r>
            <a:r>
              <a:rPr lang="en-US" dirty="0">
                <a:latin typeface="Browallia New" panose="020B0604020202020204" pitchFamily="34" charset="-34"/>
                <a:cs typeface="Browallia New" panose="020B0604020202020204" pitchFamily="34" charset="-34"/>
              </a:rPr>
              <a:t>.</a:t>
            </a:r>
            <a:r>
              <a:rPr lang="th-TH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ตลาดตราสารหนี้ในสหรัฐอเมริกา</a:t>
            </a:r>
          </a:p>
          <a:p>
            <a:pPr algn="thaiDist"/>
            <a:r>
              <a:rPr lang="th-TH" dirty="0">
                <a:latin typeface="Browallia New" panose="020B0604020202020204" pitchFamily="34" charset="-34"/>
                <a:cs typeface="Browallia New" panose="020B0604020202020204" pitchFamily="34" charset="-34"/>
              </a:rPr>
              <a:t> 2</a:t>
            </a:r>
            <a:r>
              <a:rPr lang="en-US" dirty="0">
                <a:latin typeface="Browallia New" panose="020B0604020202020204" pitchFamily="34" charset="-34"/>
                <a:cs typeface="Browallia New" panose="020B0604020202020204" pitchFamily="34" charset="-34"/>
              </a:rPr>
              <a:t>.</a:t>
            </a:r>
            <a:r>
              <a:rPr lang="th-TH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ตลาดตราสารหนี้ยูโร</a:t>
            </a:r>
            <a:r>
              <a:rPr lang="en-US" dirty="0">
                <a:latin typeface="Browallia New" panose="020B0604020202020204" pitchFamily="34" charset="-34"/>
                <a:cs typeface="Browallia New" panose="020B0604020202020204" pitchFamily="34" charset="-34"/>
              </a:rPr>
              <a:t> (Eurobond market)</a:t>
            </a:r>
            <a:endParaRPr lang="th-TH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algn="thaiDist"/>
            <a:r>
              <a:rPr lang="th-TH" dirty="0">
                <a:latin typeface="Browallia New" panose="020B0604020202020204" pitchFamily="34" charset="-34"/>
                <a:cs typeface="Browallia New" panose="020B0604020202020204" pitchFamily="34" charset="-34"/>
              </a:rPr>
              <a:t> 3</a:t>
            </a:r>
            <a:r>
              <a:rPr lang="en-US" dirty="0">
                <a:latin typeface="Browallia New" panose="020B0604020202020204" pitchFamily="34" charset="-34"/>
                <a:cs typeface="Browallia New" panose="020B0604020202020204" pitchFamily="34" charset="-34"/>
              </a:rPr>
              <a:t>.</a:t>
            </a:r>
            <a:r>
              <a:rPr lang="th-TH" dirty="0">
                <a:latin typeface="Browallia New" panose="020B0604020202020204" pitchFamily="34" charset="-34"/>
                <a:cs typeface="Browallia New" panose="020B0604020202020204" pitchFamily="34" charset="-34"/>
              </a:rPr>
              <a:t> ตลาดตราสารหนี้แห่งเอเชีย</a:t>
            </a:r>
            <a:r>
              <a:rPr lang="en-US" dirty="0">
                <a:latin typeface="Browallia New" panose="020B0604020202020204" pitchFamily="34" charset="-34"/>
                <a:cs typeface="Browallia New" panose="020B0604020202020204" pitchFamily="34" charset="-34"/>
              </a:rPr>
              <a:t> (Asia bond market)</a:t>
            </a:r>
            <a:endParaRPr lang="th-TH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algn="thaiDist"/>
            <a:endParaRPr lang="th-TH" sz="2400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8" name="รูปภาพ 17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43050"/>
            <a:ext cx="1785918" cy="1785950"/>
          </a:xfrm>
          <a:prstGeom prst="rect">
            <a:avLst/>
          </a:prstGeom>
        </p:spPr>
      </p:pic>
      <p:pic>
        <p:nvPicPr>
          <p:cNvPr id="19" name="รูปภาพ 18" descr="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143512"/>
            <a:ext cx="1785918" cy="1714488"/>
          </a:xfrm>
          <a:prstGeom prst="rect">
            <a:avLst/>
          </a:prstGeom>
        </p:spPr>
      </p:pic>
      <p:pic>
        <p:nvPicPr>
          <p:cNvPr id="20" name="รูปภาพ 19" descr="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785918" cy="1643050"/>
          </a:xfrm>
          <a:prstGeom prst="rect">
            <a:avLst/>
          </a:prstGeom>
        </p:spPr>
      </p:pic>
      <p:pic>
        <p:nvPicPr>
          <p:cNvPr id="21" name="รูปภาพ 20" descr="20140616002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429000"/>
            <a:ext cx="1785918" cy="1714512"/>
          </a:xfrm>
          <a:prstGeom prst="rect">
            <a:avLst/>
          </a:prstGeom>
        </p:spPr>
      </p:pic>
      <p:sp>
        <p:nvSpPr>
          <p:cNvPr id="9" name="สี่เหลี่ยมผืนผ้า 12">
            <a:extLst>
              <a:ext uri="{FF2B5EF4-FFF2-40B4-BE49-F238E27FC236}">
                <a16:creationId xmlns:a16="http://schemas.microsoft.com/office/drawing/2014/main" id="{C672A2D8-5A49-4540-A8A3-DB3AB7F4AE2D}"/>
              </a:ext>
            </a:extLst>
          </p:cNvPr>
          <p:cNvSpPr/>
          <p:nvPr/>
        </p:nvSpPr>
        <p:spPr>
          <a:xfrm>
            <a:off x="2321703" y="287656"/>
            <a:ext cx="6072230" cy="5539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ngsana New" pitchFamily="18" charset="-34"/>
                <a:cs typeface="Angsana New" pitchFamily="18" charset="-34"/>
              </a:rPr>
              <a:t>ตลาดตราสารหนี้ระหว่างประเทศที่สำคัญ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43B804-C428-4ED7-B0A7-B2F5464F4E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4539" y="5217502"/>
            <a:ext cx="1603387" cy="13900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D3D845-9AF3-41DC-85B5-5F850E0E0E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1859" y="4568104"/>
            <a:ext cx="1743607" cy="15302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C194CF-153A-4DBF-9878-A96CAEE6B2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9399" y="5241333"/>
            <a:ext cx="1600741" cy="1412735"/>
          </a:xfrm>
          <a:prstGeom prst="rect">
            <a:avLst/>
          </a:prstGeom>
        </p:spPr>
      </p:pic>
    </p:spTree>
  </p:cSld>
  <p:clrMapOvr>
    <a:masterClrMapping/>
  </p:clrMapOvr>
  <p:transition spd="med">
    <p:pull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รูปภาพ 17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43050"/>
            <a:ext cx="1785918" cy="1785950"/>
          </a:xfrm>
          <a:prstGeom prst="rect">
            <a:avLst/>
          </a:prstGeom>
        </p:spPr>
      </p:pic>
      <p:pic>
        <p:nvPicPr>
          <p:cNvPr id="19" name="รูปภาพ 18" descr="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143512"/>
            <a:ext cx="1785918" cy="1714488"/>
          </a:xfrm>
          <a:prstGeom prst="rect">
            <a:avLst/>
          </a:prstGeom>
        </p:spPr>
      </p:pic>
      <p:pic>
        <p:nvPicPr>
          <p:cNvPr id="20" name="รูปภาพ 19" descr="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785918" cy="1643050"/>
          </a:xfrm>
          <a:prstGeom prst="rect">
            <a:avLst/>
          </a:prstGeom>
        </p:spPr>
      </p:pic>
      <p:pic>
        <p:nvPicPr>
          <p:cNvPr id="21" name="รูปภาพ 20" descr="20140616002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429000"/>
            <a:ext cx="1785918" cy="17145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1DC827-9382-4C76-AE5B-1E04A487E0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7784" y="847725"/>
            <a:ext cx="54673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0987"/>
      </p:ext>
    </p:extLst>
  </p:cSld>
  <p:clrMapOvr>
    <a:masterClrMapping/>
  </p:clrMapOvr>
  <p:transition spd="med">
    <p:pull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43306" y="285728"/>
            <a:ext cx="2129109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th-TH" sz="4000" b="1" dirty="0">
                <a:latin typeface="Angsana New" pitchFamily="18" charset="-34"/>
                <a:cs typeface="Angsana New" pitchFamily="18" charset="-34"/>
              </a:rPr>
              <a:t>คำถามท้ายบท</a:t>
            </a: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357158" y="1214422"/>
            <a:ext cx="831929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th-TH" dirty="0">
                <a:latin typeface="Angsana New" pitchFamily="18" charset="-34"/>
                <a:cs typeface="Angsana New" pitchFamily="18" charset="-34"/>
              </a:rPr>
              <a:t>จงอธิบายประเภทของผลตอบแทนจากการลงทุนในตราสารทุน </a:t>
            </a:r>
          </a:p>
          <a:p>
            <a:pPr marL="514350" indent="-514350">
              <a:buAutoNum type="arabicPeriod"/>
            </a:pPr>
            <a:r>
              <a:rPr lang="th-TH" dirty="0">
                <a:latin typeface="Angsana New" pitchFamily="18" charset="-34"/>
                <a:cs typeface="Angsana New" pitchFamily="18" charset="-34"/>
              </a:rPr>
              <a:t>จงอธิบายความเสี่ยงจากการขาดสภาพคล่องและความสิ่งนี้มาจากปัจจัยใดบ้าง </a:t>
            </a:r>
          </a:p>
          <a:p>
            <a:pPr marL="514350" indent="-514350">
              <a:buAutoNum type="arabicPeriod"/>
            </a:pPr>
            <a:r>
              <a:rPr lang="th-TH" dirty="0">
                <a:latin typeface="Angsana New" pitchFamily="18" charset="-34"/>
                <a:cs typeface="Angsana New" pitchFamily="18" charset="-34"/>
              </a:rPr>
              <a:t>การลงทุนในกลุ่มหลักทรัพย์แบบเป็นพอร์ตทำได้ในลักษณะใดบ้างจงอธิบาย</a:t>
            </a:r>
          </a:p>
          <a:p>
            <a:pPr marL="514350" indent="-514350">
              <a:buAutoNum type="arabicPeriod"/>
            </a:pPr>
            <a:r>
              <a:rPr lang="th-TH" dirty="0">
                <a:latin typeface="Angsana New" pitchFamily="18" charset="-34"/>
                <a:cs typeface="Angsana New" pitchFamily="18" charset="-34"/>
              </a:rPr>
              <a:t>จงอธิบายบทบาทที่สำคัญขององค์กรของตลาดหลักทรัพย์นานาชาติ</a:t>
            </a:r>
          </a:p>
          <a:p>
            <a:pPr marL="514350" indent="-514350">
              <a:buAutoNum type="arabicPeriod"/>
            </a:pPr>
            <a:r>
              <a:rPr lang="th-TH" dirty="0">
                <a:latin typeface="Angsana New" pitchFamily="18" charset="-34"/>
                <a:cs typeface="Angsana New" pitchFamily="18" charset="-34"/>
              </a:rPr>
              <a:t>เหตุใดตลาดหลักทรัพย์เกิดใหม่จึงน่าสนใจสำหรับการลงทุนทั้งที่เป็นตลาดในประเทศกำลังพัฒนาที่อาจจะมีระบบการซื้อขายลักทรัพย์ไม่พัฒนาเท่ากับตลาดในประเทศที่พัฒนาแล้ว</a:t>
            </a:r>
          </a:p>
          <a:p>
            <a:pPr marL="514350" indent="-514350">
              <a:buAutoNum type="arabicPeriod"/>
            </a:pPr>
            <a:r>
              <a:rPr lang="th-TH" dirty="0">
                <a:latin typeface="Angsana New" pitchFamily="18" charset="-34"/>
                <a:cs typeface="Angsana New" pitchFamily="18" charset="-34"/>
              </a:rPr>
              <a:t>จงอธิบายถึงลักษณะพิเศษของตราสารหนี้ยูโรที่แตกต่างจากตลาดตราสารหนี้ทั่วไป</a:t>
            </a:r>
          </a:p>
          <a:p>
            <a:pPr marL="514350" indent="-514350">
              <a:buAutoNum type="arabicPeriod"/>
            </a:pPr>
            <a:r>
              <a:rPr lang="th-TH" dirty="0">
                <a:latin typeface="Angsana New" pitchFamily="18" charset="-34"/>
                <a:cs typeface="Angsana New" pitchFamily="18" charset="-34"/>
              </a:rPr>
              <a:t>จงอธิบายข้อดีของการที่รัฐบาลของประเทศ</a:t>
            </a:r>
            <a:r>
              <a:rPr lang="th-TH" dirty="0" err="1">
                <a:latin typeface="Angsana New" pitchFamily="18" charset="-34"/>
                <a:cs typeface="Angsana New" pitchFamily="18" charset="-34"/>
              </a:rPr>
              <a:t>ต่างๆ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ร่วมกันพัฒนาตลาดตราสารหนี้แห่งเอเชีย</a:t>
            </a:r>
          </a:p>
          <a:p>
            <a:pPr marL="514350" indent="-514350">
              <a:buAutoNum type="arabicPeriod"/>
            </a:pPr>
            <a:endParaRPr lang="th-TH" dirty="0">
              <a:latin typeface="Angsana New" pitchFamily="18" charset="-34"/>
              <a:cs typeface="Angsana New" pitchFamily="18" charset="-34"/>
            </a:endParaRPr>
          </a:p>
          <a:p>
            <a:pPr marL="514350" indent="-514350">
              <a:buAutoNum type="arabicPeriod"/>
            </a:pP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ransition spd="med">
    <p:pull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>
          <a:xfrm>
            <a:off x="2071670" y="1714488"/>
            <a:ext cx="6500858" cy="4500594"/>
          </a:xfrm>
        </p:spPr>
        <p:txBody>
          <a:bodyPr>
            <a:normAutofit fontScale="85000" lnSpcReduction="20000"/>
          </a:bodyPr>
          <a:lstStyle/>
          <a:p>
            <a:pPr algn="thaiDist">
              <a:lnSpc>
                <a:spcPct val="120000"/>
              </a:lnSpc>
              <a:buNone/>
            </a:pPr>
            <a:r>
              <a:rPr lang="th-TH" sz="2800" dirty="0">
                <a:latin typeface="JasmineUPC" pitchFamily="18" charset="-34"/>
                <a:cs typeface="+mj-cs"/>
              </a:rPr>
              <a:t>  	</a:t>
            </a:r>
            <a:r>
              <a:rPr lang="th-TH" sz="2800" dirty="0">
                <a:latin typeface="Angsana New" pitchFamily="18" charset="-34"/>
                <a:cs typeface="Angsana New" pitchFamily="18" charset="-34"/>
              </a:rPr>
              <a:t>	ในปัจจุบันตราสารทางการเงินในตลาดการเงินระหว่างประเทศ ได้มีการพัฒนารูปแบบของสินค้าใหม่ </a:t>
            </a:r>
            <a:r>
              <a:rPr lang="th-TH" sz="2800" dirty="0" err="1">
                <a:latin typeface="Angsana New" pitchFamily="18" charset="-34"/>
                <a:cs typeface="Angsana New" pitchFamily="18" charset="-34"/>
              </a:rPr>
              <a:t>ๆแ</a:t>
            </a:r>
            <a:r>
              <a:rPr lang="th-TH" sz="2800" dirty="0">
                <a:latin typeface="Angsana New" pitchFamily="18" charset="-34"/>
                <a:cs typeface="Angsana New" pitchFamily="18" charset="-34"/>
              </a:rPr>
              <a:t>ละมีความหลากหลายมากขึ้น ทั้งในเรื่องของอัตราผลตอบแทน ความเสี่ยง ระยะเวลาในการลงทุน ระยะเวลาในการจ่ายผลตอบแทน สภาพคล่อง เงื่อนไขในการไถ่ถอน ผู้ออกตราสาร รวมทั้งสกุลเงินตราที่ใช้ในการลงทุน เป็นต้น สามารถแบ่งตามประเภทที่ออกได้ ดังนี้</a:t>
            </a:r>
          </a:p>
          <a:p>
            <a:pPr algn="thaiDist">
              <a:lnSpc>
                <a:spcPct val="120000"/>
              </a:lnSpc>
              <a:buNone/>
            </a:pPr>
            <a:endParaRPr lang="th-TH" sz="2800" dirty="0">
              <a:latin typeface="Angsana New" pitchFamily="18" charset="-34"/>
              <a:cs typeface="Angsana New" pitchFamily="18" charset="-34"/>
            </a:endParaRPr>
          </a:p>
          <a:p>
            <a:pPr algn="thaiDist">
              <a:lnSpc>
                <a:spcPct val="120000"/>
              </a:lnSpc>
              <a:buNone/>
            </a:pPr>
            <a:r>
              <a:rPr lang="th-TH" sz="2800" dirty="0">
                <a:latin typeface="Angsana New" pitchFamily="18" charset="-34"/>
                <a:cs typeface="Angsana New" pitchFamily="18" charset="-34"/>
              </a:rPr>
              <a:t>			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1. </a:t>
            </a:r>
            <a:r>
              <a:rPr lang="th-TH" sz="2800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ตราสารทุน</a:t>
            </a:r>
          </a:p>
          <a:p>
            <a:pPr algn="thaiDist">
              <a:lnSpc>
                <a:spcPct val="120000"/>
              </a:lnSpc>
              <a:buNone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			2. </a:t>
            </a:r>
            <a:r>
              <a:rPr lang="th-TH" sz="2800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ตราสารหนี้</a:t>
            </a:r>
          </a:p>
          <a:p>
            <a:pPr algn="thaiDist">
              <a:lnSpc>
                <a:spcPct val="120000"/>
              </a:lnSpc>
              <a:buNone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			3. </a:t>
            </a:r>
            <a:r>
              <a:rPr lang="th-TH" sz="2800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ตราสารกึ่งหนี้กึ่งทุน</a:t>
            </a:r>
          </a:p>
          <a:p>
            <a:pPr algn="thaiDist">
              <a:lnSpc>
                <a:spcPct val="120000"/>
              </a:lnSpc>
              <a:buNone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			4. </a:t>
            </a:r>
            <a:r>
              <a:rPr lang="th-TH" sz="2800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ตราสารอนุพันธ์</a:t>
            </a:r>
          </a:p>
          <a:p>
            <a:pPr algn="thaiDist">
              <a:lnSpc>
                <a:spcPct val="150000"/>
              </a:lnSpc>
            </a:pPr>
            <a:endParaRPr lang="th-TH" dirty="0"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4" name="รูปภาพ 3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43050"/>
            <a:ext cx="2000232" cy="1785950"/>
          </a:xfrm>
          <a:prstGeom prst="rect">
            <a:avLst/>
          </a:prstGeom>
        </p:spPr>
      </p:pic>
      <p:pic>
        <p:nvPicPr>
          <p:cNvPr id="5" name="รูปภาพ 4" descr="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143512"/>
            <a:ext cx="2000232" cy="1714488"/>
          </a:xfrm>
          <a:prstGeom prst="rect">
            <a:avLst/>
          </a:prstGeom>
        </p:spPr>
      </p:pic>
      <p:pic>
        <p:nvPicPr>
          <p:cNvPr id="6" name="รูปภาพ 5" descr="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000232" cy="1643050"/>
          </a:xfrm>
          <a:prstGeom prst="rect">
            <a:avLst/>
          </a:prstGeom>
        </p:spPr>
      </p:pic>
      <p:pic>
        <p:nvPicPr>
          <p:cNvPr id="7" name="รูปภาพ 6" descr="20140616002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429000"/>
            <a:ext cx="2000232" cy="1714512"/>
          </a:xfrm>
          <a:prstGeom prst="rect">
            <a:avLst/>
          </a:prstGeom>
        </p:spPr>
      </p:pic>
      <p:sp>
        <p:nvSpPr>
          <p:cNvPr id="10" name="สี่เหลี่ยมผืนผ้า 9"/>
          <p:cNvSpPr/>
          <p:nvPr/>
        </p:nvSpPr>
        <p:spPr>
          <a:xfrm>
            <a:off x="2214546" y="285728"/>
            <a:ext cx="642942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ตราสารทางการเงินในตลาดระหว่างประเทศ</a:t>
            </a:r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ransition spd="med">
    <p:pull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2143108" y="214290"/>
            <a:ext cx="6500858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ต้นทุนของการลงทุนในหลักทรัพย์ระหว่างประเทศ</a:t>
            </a: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2267744" y="1643050"/>
            <a:ext cx="637622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buNone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1. </a:t>
            </a:r>
            <a:r>
              <a:rPr lang="th-TH" dirty="0">
                <a:solidFill>
                  <a:schemeClr val="accent3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ราคาซื้อเงินลงทุน</a:t>
            </a:r>
          </a:p>
          <a:p>
            <a:pPr algn="thaiDist">
              <a:buNone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2. </a:t>
            </a:r>
            <a:r>
              <a:rPr lang="th-TH" dirty="0">
                <a:solidFill>
                  <a:schemeClr val="accent3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ค่านายหน้า</a:t>
            </a:r>
          </a:p>
          <a:p>
            <a:pPr algn="thaiDist">
              <a:buNone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3. </a:t>
            </a:r>
            <a:r>
              <a:rPr lang="th-TH" dirty="0">
                <a:solidFill>
                  <a:schemeClr val="accent3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ค่าธรรมเนียมและค่าภาษี</a:t>
            </a:r>
          </a:p>
          <a:p>
            <a:pPr algn="thaiDist">
              <a:buNone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4. </a:t>
            </a:r>
            <a:r>
              <a:rPr lang="th-TH" dirty="0">
                <a:solidFill>
                  <a:schemeClr val="accent3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ต้นทุนทางการเงินซึ่งเกิดจากการกู้ยืมเงิน</a:t>
            </a:r>
          </a:p>
          <a:p>
            <a:pPr algn="thaiDist">
              <a:buNone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5. </a:t>
            </a:r>
            <a:r>
              <a:rPr lang="th-TH" dirty="0">
                <a:solidFill>
                  <a:schemeClr val="accent3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ต้นทุนในการบริหาร</a:t>
            </a:r>
          </a:p>
          <a:p>
            <a:pPr algn="thaiDist">
              <a:buNone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6. </a:t>
            </a:r>
            <a:r>
              <a:rPr lang="th-TH" dirty="0">
                <a:solidFill>
                  <a:schemeClr val="accent3">
                    <a:lumMod val="50000"/>
                  </a:schemeClr>
                </a:solidFill>
                <a:latin typeface="Angsana New" pitchFamily="18" charset="-34"/>
                <a:cs typeface="Angsana New" pitchFamily="18" charset="-34"/>
              </a:rPr>
              <a:t>ต้นทุนในการจัดทำรายการที่เกี่ยวข้องกับการซื้อขายหลักทรัพย์</a:t>
            </a:r>
          </a:p>
          <a:p>
            <a:pPr algn="thaiDist">
              <a:buNone/>
            </a:pP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2" name="รูปภาพ 11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43050"/>
            <a:ext cx="1785918" cy="1785950"/>
          </a:xfrm>
          <a:prstGeom prst="rect">
            <a:avLst/>
          </a:prstGeom>
        </p:spPr>
      </p:pic>
      <p:pic>
        <p:nvPicPr>
          <p:cNvPr id="13" name="รูปภาพ 12" descr="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143512"/>
            <a:ext cx="1785918" cy="1714488"/>
          </a:xfrm>
          <a:prstGeom prst="rect">
            <a:avLst/>
          </a:prstGeom>
        </p:spPr>
      </p:pic>
      <p:pic>
        <p:nvPicPr>
          <p:cNvPr id="14" name="รูปภาพ 13" descr="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785918" cy="1643050"/>
          </a:xfrm>
          <a:prstGeom prst="rect">
            <a:avLst/>
          </a:prstGeom>
        </p:spPr>
      </p:pic>
      <p:pic>
        <p:nvPicPr>
          <p:cNvPr id="15" name="รูปภาพ 14" descr="20140616002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429000"/>
            <a:ext cx="1785918" cy="1714512"/>
          </a:xfrm>
          <a:prstGeom prst="rect">
            <a:avLst/>
          </a:prstGeom>
        </p:spPr>
      </p:pic>
    </p:spTree>
  </p:cSld>
  <p:clrMapOvr>
    <a:masterClrMapping/>
  </p:clrMapOvr>
  <p:transition spd="med">
    <p:pull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43050"/>
            <a:ext cx="1785918" cy="1785950"/>
          </a:xfrm>
          <a:prstGeom prst="rect">
            <a:avLst/>
          </a:prstGeom>
        </p:spPr>
      </p:pic>
      <p:pic>
        <p:nvPicPr>
          <p:cNvPr id="5" name="รูปภาพ 4" descr="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143512"/>
            <a:ext cx="1785918" cy="1714488"/>
          </a:xfrm>
          <a:prstGeom prst="rect">
            <a:avLst/>
          </a:prstGeom>
        </p:spPr>
      </p:pic>
      <p:pic>
        <p:nvPicPr>
          <p:cNvPr id="6" name="รูปภาพ 5" descr="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785918" cy="1643050"/>
          </a:xfrm>
          <a:prstGeom prst="rect">
            <a:avLst/>
          </a:prstGeom>
        </p:spPr>
      </p:pic>
      <p:pic>
        <p:nvPicPr>
          <p:cNvPr id="7" name="รูปภาพ 6" descr="20140616002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429000"/>
            <a:ext cx="1785918" cy="1714512"/>
          </a:xfrm>
          <a:prstGeom prst="rect">
            <a:avLst/>
          </a:prstGeom>
        </p:spPr>
      </p:pic>
      <p:sp>
        <p:nvSpPr>
          <p:cNvPr id="8" name="สี่เหลี่ยมผืนผ้า 7"/>
          <p:cNvSpPr/>
          <p:nvPr/>
        </p:nvSpPr>
        <p:spPr>
          <a:xfrm>
            <a:off x="2090281" y="692696"/>
            <a:ext cx="646362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th-TH" sz="3200" b="0" i="0" u="none" strike="noStrike" dirty="0">
                <a:solidFill>
                  <a:srgbClr val="000000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ประเภท</a:t>
            </a:r>
            <a:r>
              <a:rPr lang="th-TH" sz="3200" b="1" i="0" u="none" strike="noStrike" dirty="0">
                <a:solidFill>
                  <a:srgbClr val="000000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ของ</a:t>
            </a:r>
            <a:r>
              <a:rPr lang="th-TH" sz="3200" b="0" i="0" u="none" strike="noStrike" dirty="0">
                <a:solidFill>
                  <a:srgbClr val="000000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การลงทุนในหลักทรัพย์ประเภทตราสารทุน</a:t>
            </a:r>
            <a:endParaRPr lang="th-TH" sz="3600" b="0" dirty="0">
              <a:effectLst/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2195935" y="2132856"/>
            <a:ext cx="635796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</a:p>
          <a:p>
            <a:pPr marL="514350" indent="-514350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th-TH" b="1" i="0" u="none" strike="noStrike" dirty="0">
                <a:solidFill>
                  <a:srgbClr val="000000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จำแนกตามระยะเวลาที่ลงทุน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b="0" i="0" u="none" strike="noStrike" dirty="0">
                <a:solidFill>
                  <a:srgbClr val="000000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แบ่งออกเป็นการลงทุนระยะสั้นและการลงทุนระยะยาว</a:t>
            </a:r>
            <a:endParaRPr lang="en-US" b="0" i="0" u="none" strike="noStrike" dirty="0">
              <a:solidFill>
                <a:srgbClr val="000000"/>
              </a:solidFill>
              <a:effectLst/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514350" indent="-514350" rtl="0">
              <a:spcBef>
                <a:spcPts val="0"/>
              </a:spcBef>
              <a:spcAft>
                <a:spcPts val="0"/>
              </a:spcAft>
              <a:buAutoNum type="arabicPeriod" startAt="2"/>
            </a:pPr>
            <a:r>
              <a:rPr lang="th-TH" b="1" i="0" u="none" strike="noStrike" dirty="0">
                <a:solidFill>
                  <a:srgbClr val="000000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จำแนกตามประเภทของผู้ออกตราสาร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 b="0" i="0" u="none" strike="noStrike" dirty="0">
                <a:solidFill>
                  <a:srgbClr val="000000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ประกอบด้วย</a:t>
            </a:r>
            <a:endParaRPr lang="en-US" dirty="0">
              <a:solidFill>
                <a:srgbClr val="00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      </a:t>
            </a:r>
            <a:r>
              <a:rPr lang="th-TH" b="0" i="0" u="none" strike="noStrike" dirty="0">
                <a:solidFill>
                  <a:srgbClr val="000000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ตราสารหนี้รัฐบาลตราสารหนี้หน่วยงานภาครัฐและตร</a:t>
            </a:r>
            <a:r>
              <a:rPr lang="th-TH" dirty="0">
                <a:solidFill>
                  <a:srgbClr val="0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า</a:t>
            </a:r>
            <a:endParaRPr lang="en-US" b="0" i="0" u="none" strike="noStrike" dirty="0">
              <a:solidFill>
                <a:srgbClr val="000000"/>
              </a:solidFill>
              <a:effectLst/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 </a:t>
            </a:r>
            <a:r>
              <a:rPr lang="th-TH" dirty="0">
                <a:solidFill>
                  <a:srgbClr val="00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    </a:t>
            </a:r>
            <a:r>
              <a:rPr lang="th-TH" b="0" i="0" u="none" strike="noStrike" dirty="0">
                <a:solidFill>
                  <a:srgbClr val="000000"/>
                </a:solidFill>
                <a:effectLst/>
                <a:latin typeface="Browallia New" panose="020B0604020202020204" pitchFamily="34" charset="-34"/>
                <a:cs typeface="Browallia New" panose="020B0604020202020204" pitchFamily="34" charset="-34"/>
              </a:rPr>
              <a:t>สารหนี้เอกชน</a:t>
            </a:r>
            <a:endParaRPr lang="en-US" b="0" i="0" u="none" strike="noStrike" dirty="0">
              <a:solidFill>
                <a:srgbClr val="000000"/>
              </a:solidFill>
              <a:effectLst/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th-TH" b="0" dirty="0">
              <a:effectLst/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br>
              <a:rPr lang="th-TH" sz="2000" dirty="0"/>
            </a:br>
            <a:endParaRPr lang="th-TH" sz="3200" dirty="0">
              <a:solidFill>
                <a:schemeClr val="bg2">
                  <a:lumMod val="10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48920179"/>
      </p:ext>
    </p:extLst>
  </p:cSld>
  <p:clrMapOvr>
    <a:masterClrMapping/>
  </p:clrMapOvr>
  <p:transition spd="med">
    <p:pull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43050"/>
            <a:ext cx="1785918" cy="1785950"/>
          </a:xfrm>
          <a:prstGeom prst="rect">
            <a:avLst/>
          </a:prstGeom>
        </p:spPr>
      </p:pic>
      <p:pic>
        <p:nvPicPr>
          <p:cNvPr id="5" name="รูปภาพ 4" descr="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143512"/>
            <a:ext cx="1785918" cy="1714488"/>
          </a:xfrm>
          <a:prstGeom prst="rect">
            <a:avLst/>
          </a:prstGeom>
        </p:spPr>
      </p:pic>
      <p:pic>
        <p:nvPicPr>
          <p:cNvPr id="6" name="รูปภาพ 5" descr="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785918" cy="1643050"/>
          </a:xfrm>
          <a:prstGeom prst="rect">
            <a:avLst/>
          </a:prstGeom>
        </p:spPr>
      </p:pic>
      <p:pic>
        <p:nvPicPr>
          <p:cNvPr id="7" name="รูปภาพ 6" descr="20140616002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429000"/>
            <a:ext cx="1785918" cy="1714512"/>
          </a:xfrm>
          <a:prstGeom prst="rect">
            <a:avLst/>
          </a:prstGeom>
        </p:spPr>
      </p:pic>
      <p:sp>
        <p:nvSpPr>
          <p:cNvPr id="8" name="สี่เหลี่ยมผืนผ้า 7"/>
          <p:cNvSpPr/>
          <p:nvPr/>
        </p:nvSpPr>
        <p:spPr>
          <a:xfrm>
            <a:off x="2143108" y="306650"/>
            <a:ext cx="646362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h-TH" sz="3200" b="1" dirty="0">
                <a:latin typeface="Angsana New" pitchFamily="18" charset="-34"/>
                <a:cs typeface="Angsana New" pitchFamily="18" charset="-34"/>
              </a:rPr>
              <a:t>วัตถุประสงค์ของการลงทุนในหลักทรัพย์ระหว่างประเทศ</a:t>
            </a:r>
            <a:endParaRPr lang="th-TH" sz="32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2195935" y="2132856"/>
            <a:ext cx="6357966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dirty="0">
                <a:latin typeface="Angsana New" pitchFamily="18" charset="-34"/>
                <a:cs typeface="Angsana New" pitchFamily="18" charset="-34"/>
              </a:rPr>
              <a:t> </a:t>
            </a:r>
          </a:p>
          <a:p>
            <a:pPr algn="thaiDist"/>
            <a:r>
              <a:rPr lang="th-TH" sz="3200" dirty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3200" dirty="0">
                <a:solidFill>
                  <a:schemeClr val="bg2">
                    <a:lumMod val="10000"/>
                  </a:schemeClr>
                </a:solidFill>
                <a:latin typeface="Angsana New" pitchFamily="18" charset="-34"/>
                <a:cs typeface="Angsana New" pitchFamily="18" charset="-34"/>
              </a:rPr>
              <a:t>1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Angsana New" pitchFamily="18" charset="-34"/>
                <a:cs typeface="Angsana New" pitchFamily="18" charset="-34"/>
              </a:rPr>
              <a:t>.</a:t>
            </a:r>
            <a:r>
              <a:rPr lang="th-TH" sz="3200" dirty="0">
                <a:solidFill>
                  <a:schemeClr val="bg2">
                    <a:lumMod val="10000"/>
                  </a:schemeClr>
                </a:solidFill>
                <a:latin typeface="Angsana New" pitchFamily="18" charset="-34"/>
                <a:cs typeface="Angsana New" pitchFamily="18" charset="-34"/>
              </a:rPr>
              <a:t> การแสวงหาผลตอบแทนจากการลงทุน</a:t>
            </a:r>
          </a:p>
          <a:p>
            <a:pPr algn="thaiDist"/>
            <a:r>
              <a:rPr lang="th-TH" sz="3200" dirty="0">
                <a:solidFill>
                  <a:schemeClr val="bg2">
                    <a:lumMod val="10000"/>
                  </a:schemeClr>
                </a:solidFill>
                <a:latin typeface="Angsana New" pitchFamily="18" charset="-34"/>
                <a:cs typeface="Angsana New" pitchFamily="18" charset="-34"/>
              </a:rPr>
              <a:t> 2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Angsana New" pitchFamily="18" charset="-34"/>
                <a:cs typeface="Angsana New" pitchFamily="18" charset="-34"/>
              </a:rPr>
              <a:t>. </a:t>
            </a:r>
            <a:r>
              <a:rPr lang="th-TH" sz="3200" dirty="0">
                <a:solidFill>
                  <a:schemeClr val="bg2">
                    <a:lumMod val="10000"/>
                  </a:schemeClr>
                </a:solidFill>
                <a:latin typeface="Angsana New" pitchFamily="18" charset="-34"/>
                <a:cs typeface="Angsana New" pitchFamily="18" charset="-34"/>
              </a:rPr>
              <a:t>หรือการลงทุนที่ใช้เวลาสั้นและมีสภาพคล่อง</a:t>
            </a:r>
          </a:p>
          <a:p>
            <a:pPr algn="thaiDist"/>
            <a:r>
              <a:rPr lang="th-TH" sz="3200" dirty="0">
                <a:solidFill>
                  <a:schemeClr val="bg2">
                    <a:lumMod val="10000"/>
                  </a:schemeClr>
                </a:solidFill>
                <a:latin typeface="Angsana New" pitchFamily="18" charset="-34"/>
                <a:cs typeface="Angsana New" pitchFamily="18" charset="-34"/>
              </a:rPr>
              <a:t> 3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Angsana New" pitchFamily="18" charset="-34"/>
                <a:cs typeface="Angsana New" pitchFamily="18" charset="-34"/>
              </a:rPr>
              <a:t>.</a:t>
            </a:r>
            <a:r>
              <a:rPr lang="th-TH" sz="3200" dirty="0">
                <a:solidFill>
                  <a:schemeClr val="bg2">
                    <a:lumMod val="10000"/>
                  </a:schemeClr>
                </a:solidFill>
                <a:latin typeface="Angsana New" pitchFamily="18" charset="-34"/>
                <a:cs typeface="Angsana New" pitchFamily="18" charset="-34"/>
              </a:rPr>
              <a:t> การลงทุนที่มีความเสี่ยงต่ำมีผลตอบแทนที่ปลอดภัย</a:t>
            </a:r>
          </a:p>
        </p:txBody>
      </p:sp>
    </p:spTree>
  </p:cSld>
  <p:clrMapOvr>
    <a:masterClrMapping/>
  </p:clrMapOvr>
  <p:transition spd="med">
    <p:pull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43050"/>
            <a:ext cx="1785918" cy="1785950"/>
          </a:xfrm>
          <a:prstGeom prst="rect">
            <a:avLst/>
          </a:prstGeom>
        </p:spPr>
      </p:pic>
      <p:pic>
        <p:nvPicPr>
          <p:cNvPr id="5" name="รูปภาพ 4" descr="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143512"/>
            <a:ext cx="1785918" cy="1714488"/>
          </a:xfrm>
          <a:prstGeom prst="rect">
            <a:avLst/>
          </a:prstGeom>
        </p:spPr>
      </p:pic>
      <p:pic>
        <p:nvPicPr>
          <p:cNvPr id="6" name="รูปภาพ 5" descr="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785918" cy="1643050"/>
          </a:xfrm>
          <a:prstGeom prst="rect">
            <a:avLst/>
          </a:prstGeom>
        </p:spPr>
      </p:pic>
      <p:pic>
        <p:nvPicPr>
          <p:cNvPr id="7" name="รูปภาพ 6" descr="20140616002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429000"/>
            <a:ext cx="1785918" cy="1714512"/>
          </a:xfrm>
          <a:prstGeom prst="rect">
            <a:avLst/>
          </a:prstGeom>
        </p:spPr>
      </p:pic>
      <p:sp>
        <p:nvSpPr>
          <p:cNvPr id="8" name="สี่เหลี่ยมผืนผ้า 7"/>
          <p:cNvSpPr/>
          <p:nvPr/>
        </p:nvSpPr>
        <p:spPr>
          <a:xfrm>
            <a:off x="1928794" y="214290"/>
            <a:ext cx="6858016" cy="104028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th-TH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ความแตกต่างในด้านโครงสร้างตลาดหลักทรัพย์ </a:t>
            </a:r>
            <a:r>
              <a:rPr lang="en-US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</a:p>
          <a:p>
            <a:pPr algn="ctr">
              <a:lnSpc>
                <a:spcPct val="110000"/>
              </a:lnSpc>
            </a:pPr>
            <a:r>
              <a:rPr lang="en-US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      (Market Structure)</a:t>
            </a:r>
            <a:endParaRPr lang="en-US" sz="2400" b="1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2143108" y="1500174"/>
            <a:ext cx="64294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dirty="0"/>
              <a:t> 	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 ตลาดหลักทรัพย์ในแต่ละประเทศ  จะมีลักษณะเฉพาะในเรื่องของโครงสร้างตลาด  จัดตั้งขึ้นตามกฎหมายของประเทศนั้นๆ  สามารถแบ่งออกได้เป็น   </a:t>
            </a:r>
            <a:r>
              <a:rPr lang="en-US" dirty="0">
                <a:latin typeface="Angsana New" pitchFamily="18" charset="-34"/>
                <a:cs typeface="Angsana New" pitchFamily="18" charset="-34"/>
              </a:rPr>
              <a:t>3  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กลุ่มหลัก  คือ</a:t>
            </a: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2299112" y="3169378"/>
            <a:ext cx="6286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thaiDist">
              <a:lnSpc>
                <a:spcPct val="150000"/>
              </a:lnSpc>
            </a:pPr>
            <a:r>
              <a:rPr lang="th-TH" sz="2400" dirty="0">
                <a:latin typeface="Angsana New" pitchFamily="18" charset="-34"/>
                <a:cs typeface="Angsana New" pitchFamily="18" charset="-34"/>
              </a:rPr>
              <a:t>1. ตลาดหลักทรัพย์ที่จัดตั้งโดยภาครัฐ  </a:t>
            </a:r>
            <a:r>
              <a:rPr lang="en-US" sz="2400" dirty="0">
                <a:latin typeface="Angsana New" pitchFamily="18" charset="-34"/>
                <a:cs typeface="Angsana New" pitchFamily="18" charset="-34"/>
              </a:rPr>
              <a:t>(Public  Bourses)</a:t>
            </a: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2428860" y="3857628"/>
            <a:ext cx="628654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thaiDist">
              <a:lnSpc>
                <a:spcPct val="150000"/>
              </a:lnSpc>
            </a:pPr>
            <a:r>
              <a:rPr lang="th-TH" sz="2400" dirty="0">
                <a:latin typeface="Angsana New" pitchFamily="18" charset="-34"/>
                <a:cs typeface="Angsana New" pitchFamily="18" charset="-34"/>
              </a:rPr>
              <a:t>2. ตลาดหลักทรัพย์ที่ตั้งโดยเอกชน  </a:t>
            </a:r>
            <a:r>
              <a:rPr lang="en-US" sz="2400" dirty="0">
                <a:latin typeface="Angsana New" pitchFamily="18" charset="-34"/>
                <a:cs typeface="Angsana New" pitchFamily="18" charset="-34"/>
              </a:rPr>
              <a:t>(Private Bourses)</a:t>
            </a:r>
            <a:endParaRPr lang="th-TH" sz="2400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1857356" y="4786322"/>
            <a:ext cx="692945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dirty="0">
                <a:latin typeface="Angsana New" pitchFamily="18" charset="-34"/>
                <a:cs typeface="Angsana New" pitchFamily="18" charset="-34"/>
              </a:rPr>
              <a:t> 3. ตลาดหลักทรัพย์ที่จัดตั้งโดยกลุ่มธนาคารพาณิชย์  </a:t>
            </a:r>
            <a:r>
              <a:rPr lang="en-US" sz="2400" dirty="0">
                <a:latin typeface="Angsana New" pitchFamily="18" charset="-34"/>
                <a:cs typeface="Angsana New" pitchFamily="18" charset="-34"/>
              </a:rPr>
              <a:t>(Bankers Bourses)</a:t>
            </a:r>
            <a:endParaRPr lang="th-TH" sz="2400" dirty="0">
              <a:latin typeface="Angsana New" pitchFamily="18" charset="-34"/>
              <a:cs typeface="Angsana New" pitchFamily="18" charset="-34"/>
            </a:endParaRPr>
          </a:p>
          <a:p>
            <a:pPr algn="ctr"/>
            <a:endParaRPr lang="th-TH" dirty="0"/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43050"/>
            <a:ext cx="1785918" cy="1785950"/>
          </a:xfrm>
          <a:prstGeom prst="rect">
            <a:avLst/>
          </a:prstGeom>
        </p:spPr>
      </p:pic>
      <p:pic>
        <p:nvPicPr>
          <p:cNvPr id="10" name="รูปภาพ 9" descr="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143512"/>
            <a:ext cx="1785918" cy="1714488"/>
          </a:xfrm>
          <a:prstGeom prst="rect">
            <a:avLst/>
          </a:prstGeom>
        </p:spPr>
      </p:pic>
      <p:pic>
        <p:nvPicPr>
          <p:cNvPr id="11" name="รูปภาพ 10" descr="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785918" cy="1643050"/>
          </a:xfrm>
          <a:prstGeom prst="rect">
            <a:avLst/>
          </a:prstGeom>
        </p:spPr>
      </p:pic>
      <p:pic>
        <p:nvPicPr>
          <p:cNvPr id="12" name="รูปภาพ 11" descr="20140616002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429000"/>
            <a:ext cx="1785918" cy="1714512"/>
          </a:xfrm>
          <a:prstGeom prst="rect">
            <a:avLst/>
          </a:prstGeom>
        </p:spPr>
      </p:pic>
      <p:sp>
        <p:nvSpPr>
          <p:cNvPr id="14" name="สี่เหลี่ยมผืนผ้า 13"/>
          <p:cNvSpPr/>
          <p:nvPr/>
        </p:nvSpPr>
        <p:spPr>
          <a:xfrm>
            <a:off x="2143108" y="285728"/>
            <a:ext cx="3879588" cy="523220"/>
          </a:xfrm>
          <a:prstGeom prst="rect">
            <a:avLst/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th-TH" b="1" dirty="0">
                <a:latin typeface="Angsana New" pitchFamily="18" charset="-34"/>
                <a:cs typeface="Angsana New" pitchFamily="18" charset="-34"/>
              </a:rPr>
              <a:t>1</a:t>
            </a:r>
            <a:r>
              <a:rPr lang="en-US" b="1" dirty="0">
                <a:latin typeface="Angsana New" pitchFamily="18" charset="-34"/>
                <a:cs typeface="Angsana New" pitchFamily="18" charset="-34"/>
              </a:rPr>
              <a:t>).</a:t>
            </a:r>
            <a:r>
              <a:rPr lang="th-TH" b="1" dirty="0">
                <a:latin typeface="Angsana New" pitchFamily="18" charset="-34"/>
                <a:cs typeface="Angsana New" pitchFamily="18" charset="-34"/>
              </a:rPr>
              <a:t> ตลาดหลักทรัพย์ที่จัดตั้งโดยรัฐบาล 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2000232" y="1214422"/>
            <a:ext cx="642942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thaiDist"/>
            <a:r>
              <a:rPr lang="th-TH" dirty="0">
                <a:latin typeface="Angsana New" pitchFamily="18" charset="-34"/>
                <a:cs typeface="Angsana New" pitchFamily="18" charset="-34"/>
              </a:rPr>
              <a:t>	รัฐบาลจะเป็นเจ้าของและควบคุมตลาดหลักทรัพย์แต่เพียงผู้เดียวโดยรัฐบาลจะอนุญาตให้บริษัทเอกชนทำการประมูลที่นั่ง  เพื่อเข้าเป็นนายหน้าค้าหลักทรัพย์ในตลาดหลักทรัพย์  ทั้งนี้  จำนวนบริษัทนายหน้าค้าหลักทรัพย์จะมีการจำกัดไว้  จนกว่ารัฐลายจะเห็นว่าจำนวนบริษัทนายหน้าค้าหลักทรัพย์มีน้อยเกินไป ไม่เพียงพอหรือเหมาะสมกับปริมาณการซื้อหลักทรัพย์ในตลาดหลักทรัพย์แล้ว  ก็จะเปิดให้มีการประมูลที่นั่งเพิ่มเติมตามความจำเป็น</a:t>
            </a:r>
          </a:p>
        </p:txBody>
      </p:sp>
      <p:sp>
        <p:nvSpPr>
          <p:cNvPr id="18" name="ห้าเหลี่ยมธรรมดา 17"/>
          <p:cNvSpPr/>
          <p:nvPr/>
        </p:nvSpPr>
        <p:spPr>
          <a:xfrm>
            <a:off x="3643306" y="4572008"/>
            <a:ext cx="1785950" cy="1428760"/>
          </a:xfrm>
          <a:prstGeom prst="pentagon">
            <a:avLst/>
          </a:prstGeom>
          <a:blipFill>
            <a:blip r:embed="rId6" cstate="print"/>
            <a:stretch>
              <a:fillRect/>
            </a:stretch>
          </a:blip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ห้าเหลี่ยมธรรมดา 18"/>
          <p:cNvSpPr/>
          <p:nvPr/>
        </p:nvSpPr>
        <p:spPr>
          <a:xfrm>
            <a:off x="5929322" y="5357826"/>
            <a:ext cx="1357322" cy="1071570"/>
          </a:xfrm>
          <a:prstGeom prst="pentagon">
            <a:avLst/>
          </a:prstGeom>
          <a:blipFill>
            <a:blip r:embed="rId7" cstate="print"/>
            <a:stretch>
              <a:fillRect/>
            </a:stretch>
          </a:blip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ห้าเหลี่ยมธรรมดา 19"/>
          <p:cNvSpPr/>
          <p:nvPr/>
        </p:nvSpPr>
        <p:spPr>
          <a:xfrm>
            <a:off x="7929586" y="5643578"/>
            <a:ext cx="1000132" cy="938218"/>
          </a:xfrm>
          <a:prstGeom prst="pentagon">
            <a:avLst/>
          </a:prstGeom>
          <a:blipFill>
            <a:blip r:embed="rId3" cstate="print"/>
            <a:stretch>
              <a:fillRect/>
            </a:stretch>
          </a:blip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ransition spd="med">
    <p:pull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2285984" y="285728"/>
            <a:ext cx="3865161" cy="523220"/>
          </a:xfrm>
          <a:prstGeom prst="rect">
            <a:avLst/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th-TH" b="1" dirty="0">
                <a:latin typeface="Angsana New" pitchFamily="18" charset="-34"/>
                <a:cs typeface="Angsana New" pitchFamily="18" charset="-34"/>
              </a:rPr>
              <a:t>2</a:t>
            </a:r>
            <a:r>
              <a:rPr lang="en-US" b="1" dirty="0">
                <a:latin typeface="Angsana New" pitchFamily="18" charset="-34"/>
                <a:cs typeface="Angsana New" pitchFamily="18" charset="-34"/>
              </a:rPr>
              <a:t>).</a:t>
            </a:r>
            <a:r>
              <a:rPr lang="th-TH" b="1" dirty="0">
                <a:latin typeface="Angsana New" pitchFamily="18" charset="-34"/>
                <a:cs typeface="Angsana New" pitchFamily="18" charset="-34"/>
              </a:rPr>
              <a:t> ตลาดหลักทรัพย์ที่จัดตั้งโดยเอกชน </a:t>
            </a:r>
            <a:endParaRPr lang="th-TH" dirty="0"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0" name="รูปภาพ 9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43050"/>
            <a:ext cx="1785918" cy="1785950"/>
          </a:xfrm>
          <a:prstGeom prst="rect">
            <a:avLst/>
          </a:prstGeom>
        </p:spPr>
      </p:pic>
      <p:pic>
        <p:nvPicPr>
          <p:cNvPr id="11" name="รูปภาพ 10" descr="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143512"/>
            <a:ext cx="1785918" cy="1714488"/>
          </a:xfrm>
          <a:prstGeom prst="rect">
            <a:avLst/>
          </a:prstGeom>
        </p:spPr>
      </p:pic>
      <p:pic>
        <p:nvPicPr>
          <p:cNvPr id="12" name="รูปภาพ 11" descr="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785918" cy="1643050"/>
          </a:xfrm>
          <a:prstGeom prst="rect">
            <a:avLst/>
          </a:prstGeom>
        </p:spPr>
      </p:pic>
      <p:pic>
        <p:nvPicPr>
          <p:cNvPr id="13" name="รูปภาพ 12" descr="20140616002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429000"/>
            <a:ext cx="1785918" cy="1714512"/>
          </a:xfrm>
          <a:prstGeom prst="rect">
            <a:avLst/>
          </a:prstGeom>
        </p:spPr>
      </p:pic>
      <p:sp>
        <p:nvSpPr>
          <p:cNvPr id="14" name="สี่เหลี่ยมผืนผ้า 13"/>
          <p:cNvSpPr/>
          <p:nvPr/>
        </p:nvSpPr>
        <p:spPr>
          <a:xfrm>
            <a:off x="2000232" y="1214422"/>
            <a:ext cx="650085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dirty="0"/>
              <a:t> 	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บริษัทเอกชนจะทำการรวมตัวกันจัดตั้งตลาดหลักทรัพย์ขึ้น   โดยที่ตลาดหลักทรัพย์จะยังคงอยู่ภายใต้การกำกับดูแลของหน่วยงานที่รับผิดชอบโดยตรง   เช่น  คณะกรรมการกำกับหลักทรัพย์และตลาดหลักทรัพย์  </a:t>
            </a:r>
            <a:r>
              <a:rPr lang="en-US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dirty="0">
                <a:latin typeface="Angsana New" pitchFamily="18" charset="-34"/>
                <a:cs typeface="Angsana New" pitchFamily="18" charset="-34"/>
              </a:rPr>
              <a:t>สำหรับกฎระเบียบและข้อบังคับที่ใช้เพื่อควบคุมบริษัทนายหน้าค้าหลักทรัพย์ในตลาดหลักทรัพย์นั้น  จะกำหนดขึ้นตามหลักการของการควบคุมตัวเอง โดยองค์กรต่างๆที่เกี่ยวข้องอยู่ในธุรกิจหลักทรัพย์</a:t>
            </a:r>
          </a:p>
        </p:txBody>
      </p:sp>
      <p:sp>
        <p:nvSpPr>
          <p:cNvPr id="15" name="ห้าเหลี่ยมธรรมดา 14"/>
          <p:cNvSpPr/>
          <p:nvPr/>
        </p:nvSpPr>
        <p:spPr>
          <a:xfrm>
            <a:off x="3571868" y="4429132"/>
            <a:ext cx="1785950" cy="1428760"/>
          </a:xfrm>
          <a:prstGeom prst="pentagon">
            <a:avLst/>
          </a:prstGeom>
          <a:blipFill>
            <a:blip r:embed="rId6" cstate="print"/>
            <a:stretch>
              <a:fillRect/>
            </a:stretch>
          </a:blip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ห้าเหลี่ยมธรรมดา 15"/>
          <p:cNvSpPr/>
          <p:nvPr/>
        </p:nvSpPr>
        <p:spPr>
          <a:xfrm>
            <a:off x="5715008" y="5214950"/>
            <a:ext cx="1571636" cy="1071570"/>
          </a:xfrm>
          <a:prstGeom prst="pentagon">
            <a:avLst/>
          </a:prstGeom>
          <a:blipFill>
            <a:blip r:embed="rId7" cstate="print"/>
            <a:stretch>
              <a:fillRect/>
            </a:stretch>
          </a:blip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ห้าเหลี่ยมธรรมดา 16"/>
          <p:cNvSpPr/>
          <p:nvPr/>
        </p:nvSpPr>
        <p:spPr>
          <a:xfrm>
            <a:off x="7929586" y="5643578"/>
            <a:ext cx="1000132" cy="938218"/>
          </a:xfrm>
          <a:prstGeom prst="pentagon">
            <a:avLst/>
          </a:prstGeom>
          <a:blipFill>
            <a:blip r:embed="rId3" cstate="print"/>
            <a:stretch>
              <a:fillRect/>
            </a:stretch>
          </a:blip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ransition spd="med">
    <p:pull dir="d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เฉลียง">
  <a:themeElements>
    <a:clrScheme name="เฉลียง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เฉลียง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เฉลียง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18608</TotalTime>
  <Words>1577</Words>
  <Application>Microsoft Office PowerPoint</Application>
  <PresentationFormat>On-screen Show (4:3)</PresentationFormat>
  <Paragraphs>119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Angsana New</vt:lpstr>
      <vt:lpstr>AngsanaUPC</vt:lpstr>
      <vt:lpstr>Browallia New</vt:lpstr>
      <vt:lpstr>Calibri</vt:lpstr>
      <vt:lpstr>Century Schoolbook</vt:lpstr>
      <vt:lpstr>EucrosiaUPC</vt:lpstr>
      <vt:lpstr>JasmineUPC</vt:lpstr>
      <vt:lpstr>Wingdings</vt:lpstr>
      <vt:lpstr>Wingdings 2</vt:lpstr>
      <vt:lpstr>เฉลียง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บทที่12</dc:title>
  <dc:creator>user</dc:creator>
  <cp:lastModifiedBy>Dell</cp:lastModifiedBy>
  <cp:revision>84</cp:revision>
  <cp:lastPrinted>2015-11-04T03:29:50Z</cp:lastPrinted>
  <dcterms:created xsi:type="dcterms:W3CDTF">2015-10-10T15:23:11Z</dcterms:created>
  <dcterms:modified xsi:type="dcterms:W3CDTF">2024-05-27T05:05:58Z</dcterms:modified>
</cp:coreProperties>
</file>